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4" r:id="rId4"/>
    <p:sldId id="294" r:id="rId5"/>
    <p:sldId id="306" r:id="rId6"/>
    <p:sldId id="309" r:id="rId7"/>
    <p:sldId id="295" r:id="rId8"/>
    <p:sldId id="296" r:id="rId9"/>
    <p:sldId id="310" r:id="rId10"/>
    <p:sldId id="297" r:id="rId11"/>
    <p:sldId id="304" r:id="rId12"/>
    <p:sldId id="299" r:id="rId13"/>
    <p:sldId id="300" r:id="rId14"/>
    <p:sldId id="301" r:id="rId15"/>
    <p:sldId id="307" r:id="rId16"/>
  </p:sldIdLst>
  <p:sldSz cx="10691813" cy="75596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C7B0A0B-27F4-4E4E-9AB4-7FAC5653BEB7}">
          <p14:sldIdLst>
            <p14:sldId id="256"/>
            <p14:sldId id="284"/>
            <p14:sldId id="294"/>
            <p14:sldId id="306"/>
            <p14:sldId id="309"/>
            <p14:sldId id="295"/>
          </p14:sldIdLst>
        </p14:section>
        <p14:section name="End" id="{23523749-E531-424D-981F-87F026B8A153}">
          <p14:sldIdLst>
            <p14:sldId id="296"/>
            <p14:sldId id="310"/>
            <p14:sldId id="297"/>
            <p14:sldId id="304"/>
            <p14:sldId id="299"/>
            <p14:sldId id="300"/>
            <p14:sldId id="301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air Makhdumi" initials="O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86424"/>
  </p:normalViewPr>
  <p:slideViewPr>
    <p:cSldViewPr snapToGrid="0" snapToObjects="1" showGuides="1">
      <p:cViewPr varScale="1">
        <p:scale>
          <a:sx n="67" d="100"/>
          <a:sy n="67" d="100"/>
        </p:scale>
        <p:origin x="1430" y="67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1" d="100"/>
          <a:sy n="161" d="100"/>
        </p:scale>
        <p:origin x="18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CCAF-8AF1-0946-B62E-48EC776C6C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7B70-C003-1E4A-AE5B-B5FAFE6C8771}" type="datetimeFigureOut">
              <a:rPr lang="en-US" smtClean="0"/>
              <a:t>4/9/2021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042B-0375-204B-B5E9-2B368109728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91767-27A8-DD4F-A184-FC7849971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6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1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4579A-F62C-49B8-ADEB-99F6669AD61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9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91278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14132"/>
            <a:ext cx="10691813" cy="1745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3084" y="904875"/>
            <a:ext cx="8633871" cy="3980276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Bank Workers Charity Proposition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3085" y="6229241"/>
            <a:ext cx="8864082" cy="1101906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Omair Makhdumi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893" y="6438516"/>
            <a:ext cx="1788597" cy="49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S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04875" y="904875"/>
            <a:ext cx="6953250" cy="1566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0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What impact are we having?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562096"/>
            <a:ext cx="8864600" cy="34624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9,500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£770,000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96%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92%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926377" y="2592623"/>
            <a:ext cx="720000" cy="72000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32146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5502999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7791310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904875" y="4090734"/>
            <a:ext cx="8864600" cy="75272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calls were handled by our free phone helpline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was given out as cash grants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endParaRPr lang="en-US" sz="16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would recommend BWC to a friend or bank colleague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rated our customer service as excellent</a:t>
            </a: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3231288" y="2592623"/>
            <a:ext cx="720000" cy="720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505089" y="2592623"/>
            <a:ext cx="720000" cy="7200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7780339" y="2592623"/>
            <a:ext cx="720000" cy="7200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5490792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77789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904875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914401" y="3562252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490792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202596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778988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914401" y="4113015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90792" y="4113014"/>
            <a:ext cx="1990487" cy="898189"/>
          </a:xfrm>
        </p:spPr>
        <p:txBody>
          <a:bodyPr/>
          <a:lstStyle>
            <a:lvl1pPr>
              <a:defRPr lang="en-US" sz="1600" b="0" i="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3202596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7778988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3202596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2596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5498613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4" hasCustomPrompt="1"/>
          </p:nvPr>
        </p:nvSpPr>
        <p:spPr>
          <a:xfrm>
            <a:off x="7778988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09546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329362" y="550863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1338" y="3279775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11676" y="3279775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863" y="565151"/>
            <a:ext cx="620712" cy="62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38" y="3294060"/>
            <a:ext cx="620712" cy="620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6" y="3294060"/>
            <a:ext cx="620712" cy="620712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544483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2729" y="5430551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646863" y="270502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66997" y="547207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47" y="561492"/>
            <a:ext cx="620712" cy="620712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050" y="2697983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9262" y="1642113"/>
            <a:ext cx="8851900" cy="27441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5pPr marL="0" indent="0">
              <a:buNone/>
              <a:defRPr b="1" i="0" baseline="0">
                <a:latin typeface="Gotham" charset="0"/>
                <a:ea typeface="Gotham" charset="0"/>
                <a:cs typeface="Gotha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9262" y="4690450"/>
            <a:ext cx="8851900" cy="27146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262" y="5034299"/>
            <a:ext cx="8851900" cy="271463"/>
          </a:xfrm>
        </p:spPr>
        <p:txBody>
          <a:bodyPr/>
          <a:lstStyle>
            <a:lvl1pPr>
              <a:defRPr lang="en-US" sz="16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 marL="0" indent="0">
              <a:buNone/>
              <a:defRPr lang="en-US" sz="1600" b="0" i="0" kern="1200" dirty="0">
                <a:solidFill>
                  <a:schemeClr val="tx1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Acting Role, Company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8" y="550863"/>
            <a:ext cx="1091250" cy="1091250"/>
          </a:xfrm>
          <a:prstGeom prst="rect">
            <a:avLst/>
          </a:prstGeom>
        </p:spPr>
      </p:pic>
      <p:sp>
        <p:nvSpPr>
          <p:cNvPr id="12" name="Diamond 11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89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0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Get</a:t>
            </a:r>
            <a:r>
              <a:rPr lang="en-US" sz="4000" b="0" i="0" kern="1200" baseline="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 in touch</a:t>
            </a:r>
            <a:endParaRPr lang="en-US" sz="4000" b="0" i="0" kern="1200" dirty="0">
              <a:solidFill>
                <a:srgbClr val="91278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013" y="6867817"/>
            <a:ext cx="7486958" cy="536593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The Bank Workers Charity is the working name of the Bankers Benevolent Fund, a company </a:t>
            </a:r>
          </a:p>
          <a:p>
            <a:r>
              <a:rPr lang="en-US" dirty="0"/>
              <a:t>limited by guarantee in England (No. 19366) and a charity registered in England (No. 313080)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1339" y="5296829"/>
            <a:ext cx="5641199" cy="1346860"/>
          </a:xfrm>
          <a:prstGeom prst="rect">
            <a:avLst/>
          </a:prstGeom>
          <a:solidFill>
            <a:srgbClr val="9127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0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www.bwcharity.org.uk</a:t>
            </a:r>
            <a:endParaRPr lang="en-US"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82538" y="5296828"/>
            <a:ext cx="3960000" cy="1346860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 anchorCtr="0"/>
          <a:lstStyle/>
          <a:p>
            <a:pPr>
              <a:lnSpc>
                <a:spcPct val="150000"/>
              </a:lnSpc>
            </a:pP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b="0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Bank Workers Charity </a:t>
            </a:r>
          </a:p>
          <a:p>
            <a:pPr>
              <a:lnSpc>
                <a:spcPct val="150000"/>
              </a:lnSpc>
            </a:pPr>
            <a:r>
              <a:rPr lang="en-US" sz="16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b="0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423054"/>
            <a:ext cx="469392" cy="469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769814"/>
            <a:ext cx="469392" cy="469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6102465"/>
            <a:ext cx="469392" cy="46939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14406" y="1872800"/>
            <a:ext cx="194853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3"/>
                </a:solidFill>
              </a:rPr>
              <a:t>Call us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62944" y="1868154"/>
            <a:ext cx="55299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tx2"/>
                </a:solidFill>
              </a:rPr>
              <a:t>0800 0234 934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14410" y="2657325"/>
            <a:ext cx="194853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3"/>
                </a:solidFill>
              </a:rPr>
              <a:t>Email us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2862948" y="2652679"/>
            <a:ext cx="55299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tx2"/>
                </a:solidFill>
              </a:rPr>
              <a:t>hello@bwcharity.org.uk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904875" y="3446497"/>
            <a:ext cx="194853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3"/>
                </a:solidFill>
              </a:rPr>
              <a:t>Email me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53413" y="3441851"/>
            <a:ext cx="55299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tx2"/>
                </a:solidFill>
              </a:rPr>
              <a:t>paul.barrett@bwcharity.org.uk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0114" y="904875"/>
            <a:ext cx="8869362" cy="771525"/>
          </a:xfrm>
        </p:spPr>
        <p:txBody>
          <a:bodyPr/>
          <a:lstStyle>
            <a:lvl1pPr>
              <a:defRPr>
                <a:solidFill>
                  <a:srgbClr val="91278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2122714"/>
            <a:ext cx="8869362" cy="3603172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5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9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768475" y="904874"/>
            <a:ext cx="7132638" cy="57388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Bank Workers Charity exists to help current and former bank employees and their families.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5" y="349023"/>
            <a:ext cx="8864600" cy="21703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0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Independent expert support and advice you can trust, dedicated to the banking community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The Bank Workers Charity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support to members of the banking community including current, former and retired bank workers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specialist support and solutions for complex and multi-faceted problems arising at home and at work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Takes a proactive approach to wellbeing to help increase productivity and employee engagement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23027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7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Bank Workers Charity provides tailored services for the banking community – from complex support needs to information and advice to promote wellbeing at home and at work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en-US" sz="2500" b="1" i="0" kern="1200" baseline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services include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Priority support for those most in need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Access to specialist support services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 content and tools for personal wellbeing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Training and support for banks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Facilitating thought leadership and change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41062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4876" y="904874"/>
            <a:ext cx="4354717" cy="1562753"/>
          </a:xfrm>
        </p:spPr>
        <p:txBody>
          <a:bodyPr/>
          <a:lstStyle>
            <a:lvl1pPr>
              <a:defRPr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4875" y="2761381"/>
            <a:ext cx="4354718" cy="3882307"/>
          </a:xfrm>
        </p:spPr>
        <p:txBody>
          <a:bodyPr anchor="t" anchorCtr="0">
            <a:normAutofit/>
          </a:bodyPr>
          <a:lstStyle>
            <a:lvl1pPr marL="251986" indent="-251986">
              <a:defRPr lang="en-US" sz="18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2pPr>
            <a:lvl3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3pPr>
            <a:lvl4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4pPr>
            <a:lvl5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/>
              <a:t>Click to type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412732" y="904875"/>
            <a:ext cx="4356744" cy="573881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2pPr>
            <a:lvl3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3pPr>
            <a:lvl4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4pPr>
            <a:lvl5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lvl="0"/>
            <a:r>
              <a:rPr lang="en-US" dirty="0"/>
              <a:t>// Click to insert graph or table</a:t>
            </a:r>
          </a:p>
        </p:txBody>
      </p:sp>
    </p:spTree>
    <p:extLst>
      <p:ext uri="{BB962C8B-B14F-4D97-AF65-F5344CB8AC3E}">
        <p14:creationId xmlns:p14="http://schemas.microsoft.com/office/powerpoint/2010/main" val="167682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0114" y="904875"/>
            <a:ext cx="8869362" cy="771525"/>
          </a:xfrm>
        </p:spPr>
        <p:txBody>
          <a:bodyPr/>
          <a:lstStyle>
            <a:lvl1pPr>
              <a:defRPr>
                <a:solidFill>
                  <a:srgbClr val="91278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2122714"/>
            <a:ext cx="8869362" cy="3603172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5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4875"/>
            <a:ext cx="8855075" cy="958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0">
              <a:defRPr/>
            </a:lvl2pPr>
            <a:lvl3pPr marL="360000" indent="-360000">
              <a:buClr>
                <a:schemeClr val="accent1"/>
              </a:buClr>
              <a:defRPr/>
            </a:lvl3pPr>
            <a:lvl4pPr marL="0">
              <a:defRPr/>
            </a:lvl4pPr>
            <a:lvl5pPr marL="360000" indent="-360000"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43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ock content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50864"/>
            <a:ext cx="3643504" cy="3349624"/>
          </a:xfrm>
          <a:ln w="25400">
            <a:solidFill>
              <a:schemeClr val="bg2"/>
            </a:solidFill>
          </a:ln>
        </p:spPr>
        <p:txBody>
          <a:bodyPr lIns="360000" tIns="360000" rIns="360000" bIns="360000" anchor="t" anchorCtr="0"/>
          <a:lstStyle>
            <a:lvl1pPr>
              <a:defRPr sz="352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45413" y="550863"/>
            <a:ext cx="5597125" cy="6456362"/>
          </a:xfrm>
          <a:blipFill dpi="0" rotWithShape="1">
            <a:blip r:embed="rId2">
              <a:alphaModFix amt="83000"/>
            </a:blip>
            <a:srcRect/>
            <a:stretch>
              <a:fillRect/>
            </a:stretch>
          </a:blipFill>
        </p:spPr>
        <p:txBody>
          <a:bodyPr tIns="360000" anchor="t"/>
          <a:lstStyle>
            <a:lvl1pPr marL="0" indent="0" algn="ctr">
              <a:buNone/>
              <a:defRPr lang="en-US" sz="1200" b="1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dirty="0"/>
              <a:t>Instruction only // Click photo icon to replace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4214812"/>
            <a:ext cx="3643503" cy="2792413"/>
          </a:xfrm>
          <a:solidFill>
            <a:schemeClr val="bg2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360000" tIns="360000" rIns="360000" bIns="360000" anchor="t" anchorCtr="0"/>
          <a:lstStyle>
            <a:lvl1pPr marL="0" indent="0">
              <a:buNone/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0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S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04875" y="904875"/>
            <a:ext cx="6953250" cy="1566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What sort of impact are we having?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562096"/>
            <a:ext cx="8864600" cy="34624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8,000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£900,000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96%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92%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926377" y="2592623"/>
            <a:ext cx="720000" cy="72000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32146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5502999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7791310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904875" y="4090734"/>
            <a:ext cx="8864600" cy="75272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calls were handled by our free phone helpline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was given out as cash grants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endParaRPr lang="en-US" sz="16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would recommend BWC to a friend or bank colleague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rated our customer service as excellent</a:t>
            </a: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3231288" y="2592623"/>
            <a:ext cx="720000" cy="720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505089" y="2592623"/>
            <a:ext cx="720000" cy="7200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7780339" y="2592623"/>
            <a:ext cx="720000" cy="7200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6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5490792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77789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904875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914401" y="3562252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490792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202596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778988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914401" y="4113015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90792" y="4113014"/>
            <a:ext cx="1990487" cy="898189"/>
          </a:xfrm>
        </p:spPr>
        <p:txBody>
          <a:bodyPr/>
          <a:lstStyle>
            <a:lvl1pPr>
              <a:defRPr lang="en-US" sz="1600" b="0" i="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3202596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7778988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3202596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2596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5498613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4" hasCustomPrompt="1"/>
          </p:nvPr>
        </p:nvSpPr>
        <p:spPr>
          <a:xfrm>
            <a:off x="7778988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154602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329362" y="550863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1338" y="3279775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11676" y="3279775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863" y="565151"/>
            <a:ext cx="620712" cy="62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38" y="3294060"/>
            <a:ext cx="620712" cy="620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6" y="3294060"/>
            <a:ext cx="620712" cy="620712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544483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2729" y="5430551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646863" y="270502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66997" y="547207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47" y="561492"/>
            <a:ext cx="620712" cy="620712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050" y="2697983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</p:spTree>
    <p:extLst>
      <p:ext uri="{BB962C8B-B14F-4D97-AF65-F5344CB8AC3E}">
        <p14:creationId xmlns:p14="http://schemas.microsoft.com/office/powerpoint/2010/main" val="2052987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9262" y="1642113"/>
            <a:ext cx="8851900" cy="27441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5pPr marL="0" indent="0">
              <a:buNone/>
              <a:defRPr b="1" i="0" baseline="0">
                <a:latin typeface="Gotham" charset="0"/>
                <a:ea typeface="Gotham" charset="0"/>
                <a:cs typeface="Gotha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9262" y="4690450"/>
            <a:ext cx="8851900" cy="27146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262" y="5034299"/>
            <a:ext cx="8851900" cy="271463"/>
          </a:xfrm>
        </p:spPr>
        <p:txBody>
          <a:bodyPr/>
          <a:lstStyle>
            <a:lvl1pPr>
              <a:defRPr lang="en-US" sz="16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 marL="0" indent="0">
              <a:buNone/>
              <a:defRPr lang="en-US" sz="1600" b="0" i="0" kern="1200" dirty="0">
                <a:solidFill>
                  <a:schemeClr val="tx1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Acting Role, Company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8" y="550863"/>
            <a:ext cx="1091250" cy="1091250"/>
          </a:xfrm>
          <a:prstGeom prst="rect">
            <a:avLst/>
          </a:prstGeom>
        </p:spPr>
      </p:pic>
      <p:sp>
        <p:nvSpPr>
          <p:cNvPr id="12" name="Diamond 11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8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89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Get in touch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012" y="7361693"/>
            <a:ext cx="9667525" cy="45719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The Bank Workers Charity is the working name of the Bankers Benevolent Fund, a company limited by guarantee in England (No. 19366) and a charity registered in England (No. 313080).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1339" y="5296829"/>
            <a:ext cx="5641199" cy="1346860"/>
          </a:xfrm>
          <a:prstGeom prst="rect">
            <a:avLst/>
          </a:prstGeom>
          <a:solidFill>
            <a:srgbClr val="9127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www.bwcharity.org.uk</a:t>
            </a:r>
            <a:endParaRPr lang="en-US" sz="2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82538" y="5296828"/>
            <a:ext cx="3960000" cy="1346860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 anchorCtr="0"/>
          <a:lstStyle/>
          <a:p>
            <a:pPr>
              <a:lnSpc>
                <a:spcPct val="150000"/>
              </a:lnSpc>
            </a:pPr>
            <a:r>
              <a:rPr lang="en-US" sz="1600" b="1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  <a:endParaRPr lang="en-US" sz="1600" b="1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b="1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  <a:endParaRPr lang="en-US" sz="1600" b="1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Bank Workers Charity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423054"/>
            <a:ext cx="469392" cy="469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769814"/>
            <a:ext cx="469392" cy="469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6102465"/>
            <a:ext cx="469392" cy="469392"/>
          </a:xfrm>
          <a:prstGeom prst="rect">
            <a:avLst/>
          </a:prstGeom>
        </p:spPr>
      </p:pic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62941" y="1807030"/>
            <a:ext cx="5529943" cy="435427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0800 0234 834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1809653"/>
            <a:ext cx="1948542" cy="429619"/>
          </a:xfrm>
        </p:spPr>
        <p:txBody>
          <a:bodyPr/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Call us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862941" y="2416629"/>
            <a:ext cx="5529943" cy="435427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0" i="0" kern="1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hello@bwcharity.org.uk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2" y="2419252"/>
            <a:ext cx="1948542" cy="429619"/>
          </a:xfrm>
        </p:spPr>
        <p:txBody>
          <a:bodyPr/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Email us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62941" y="3036126"/>
            <a:ext cx="5529943" cy="435427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5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omair.makhdumi@bwcharity.org.uk</a:t>
            </a:r>
          </a:p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3038749"/>
            <a:ext cx="1948542" cy="429619"/>
          </a:xfrm>
        </p:spPr>
        <p:txBody>
          <a:bodyPr/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Email me</a:t>
            </a:r>
          </a:p>
        </p:txBody>
      </p:sp>
    </p:spTree>
    <p:extLst>
      <p:ext uri="{BB962C8B-B14F-4D97-AF65-F5344CB8AC3E}">
        <p14:creationId xmlns:p14="http://schemas.microsoft.com/office/powerpoint/2010/main" val="163630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"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1884671"/>
            <a:ext cx="8864600" cy="181050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4875" y="3933173"/>
            <a:ext cx="8864600" cy="271051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500" b="1" i="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5" y="349023"/>
            <a:ext cx="8864600" cy="21703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tatement">
    <p:bg>
      <p:bgPr>
        <a:blipFill dpi="0" rotWithShape="1">
          <a:blip r:embed="rId2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768475" y="904874"/>
            <a:ext cx="7132638" cy="57388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Bank Workers Charity exists to help current and former bank employees and their families.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5" y="349023"/>
            <a:ext cx="8864600" cy="21703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6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Independent expert support and advice you can trust, dedicated to the banking community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The Bank Workers Charity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support to members of the banking community including current, former and retired bank workers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specialist support and solutions for complex and multi-faceted problems arising at home and at work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Takes a proactive approach to wellbeing to help increase productivity and employee engagement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94730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7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Bank Workers Charity provides tailored services for the banking community – from complex support needs to information and advice to promote wellbeing at home and at work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en-US" sz="2500" b="1" i="0" kern="1200" baseline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services include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Priority support for those most in need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Access to specialist support services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 content and tools for personal wellbeing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Training and support for banks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Facilitating thought leadership and change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206482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4876" y="904874"/>
            <a:ext cx="4354717" cy="1562753"/>
          </a:xfrm>
        </p:spPr>
        <p:txBody>
          <a:bodyPr/>
          <a:lstStyle>
            <a:lvl1pPr>
              <a:defRPr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4875" y="2761381"/>
            <a:ext cx="4354718" cy="3882307"/>
          </a:xfrm>
        </p:spPr>
        <p:txBody>
          <a:bodyPr anchor="t" anchorCtr="0">
            <a:normAutofit/>
          </a:bodyPr>
          <a:lstStyle>
            <a:lvl1pPr marL="251986" indent="-251986">
              <a:defRPr lang="en-US" sz="18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2pPr>
            <a:lvl3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3pPr>
            <a:lvl4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4pPr>
            <a:lvl5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/>
              <a:t>Click to type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412732" y="904875"/>
            <a:ext cx="4356744" cy="573881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2pPr>
            <a:lvl3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3pPr>
            <a:lvl4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4pPr>
            <a:lvl5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lvl="0"/>
            <a:r>
              <a:rPr lang="en-US" dirty="0"/>
              <a:t>// Click to insert graph or table</a:t>
            </a:r>
          </a:p>
        </p:txBody>
      </p:sp>
    </p:spTree>
    <p:extLst>
      <p:ext uri="{BB962C8B-B14F-4D97-AF65-F5344CB8AC3E}">
        <p14:creationId xmlns:p14="http://schemas.microsoft.com/office/powerpoint/2010/main" val="1994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4875"/>
            <a:ext cx="8855075" cy="958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0">
              <a:defRPr/>
            </a:lvl2pPr>
            <a:lvl3pPr marL="360000" indent="-360000">
              <a:buClr>
                <a:schemeClr val="accent1"/>
              </a:buClr>
              <a:defRPr/>
            </a:lvl3pPr>
            <a:lvl4pPr marL="0">
              <a:defRPr/>
            </a:lvl4pPr>
            <a:lvl5pPr marL="360000" indent="-360000"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lock content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50864"/>
            <a:ext cx="3643504" cy="3349624"/>
          </a:xfrm>
          <a:ln w="25400">
            <a:solidFill>
              <a:schemeClr val="bg2"/>
            </a:solidFill>
          </a:ln>
        </p:spPr>
        <p:txBody>
          <a:bodyPr lIns="360000" tIns="360000" rIns="360000" bIns="360000" anchor="t" anchorCtr="0"/>
          <a:lstStyle>
            <a:lvl1pPr>
              <a:defRPr sz="352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45413" y="550863"/>
            <a:ext cx="5597125" cy="6456362"/>
          </a:xfrm>
          <a:blipFill dpi="0" rotWithShape="1">
            <a:blip r:embed="rId2">
              <a:alphaModFix amt="83000"/>
            </a:blip>
            <a:srcRect/>
            <a:stretch>
              <a:fillRect/>
            </a:stretch>
          </a:blipFill>
        </p:spPr>
        <p:txBody>
          <a:bodyPr tIns="360000" anchor="t"/>
          <a:lstStyle>
            <a:lvl1pPr marL="0" indent="0" algn="ctr">
              <a:buNone/>
              <a:defRPr lang="en-US" sz="1200" b="1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dirty="0"/>
              <a:t>Instruction only // Click photo icon to replace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4214812"/>
            <a:ext cx="3643503" cy="2792413"/>
          </a:xfrm>
          <a:solidFill>
            <a:schemeClr val="bg2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360000" tIns="360000" rIns="360000" bIns="360000" anchor="t" anchorCtr="0"/>
          <a:lstStyle>
            <a:lvl1pPr marL="0" indent="0">
              <a:buNone/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2156" y="904875"/>
            <a:ext cx="8877320" cy="958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012414"/>
            <a:ext cx="8869363" cy="4631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941" y="6840198"/>
            <a:ext cx="1788597" cy="4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84" r:id="rId4"/>
    <p:sldLayoutId id="2147483672" r:id="rId5"/>
    <p:sldLayoutId id="2147483673" r:id="rId6"/>
    <p:sldLayoutId id="2147483674" r:id="rId7"/>
    <p:sldLayoutId id="2147483662" r:id="rId8"/>
    <p:sldLayoutId id="2147483669" r:id="rId9"/>
    <p:sldLayoutId id="2147483683" r:id="rId10"/>
    <p:sldLayoutId id="2147483685" r:id="rId11"/>
    <p:sldLayoutId id="2147483666" r:id="rId12"/>
    <p:sldLayoutId id="2147483682" r:id="rId13"/>
    <p:sldLayoutId id="2147483667" r:id="rId1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1278F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3086" b="1" i="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2500" b="0" i="0" kern="1200" dirty="0" smtClean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charset="0"/>
        <a:buChar char="•"/>
        <a:defRPr sz="2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1" userDrawn="1">
          <p15:clr>
            <a:srgbClr val="F26B43"/>
          </p15:clr>
        </p15:guide>
        <p15:guide id="2" pos="567" userDrawn="1">
          <p15:clr>
            <a:srgbClr val="F26B43"/>
          </p15:clr>
        </p15:guide>
        <p15:guide id="3" pos="6154" userDrawn="1">
          <p15:clr>
            <a:srgbClr val="F26B43"/>
          </p15:clr>
        </p15:guide>
        <p15:guide id="4" pos="6389" userDrawn="1">
          <p15:clr>
            <a:srgbClr val="F26B43"/>
          </p15:clr>
        </p15:guide>
        <p15:guide id="5" orient="horz" pos="347" userDrawn="1">
          <p15:clr>
            <a:srgbClr val="F26B43"/>
          </p15:clr>
        </p15:guide>
        <p15:guide id="6" orient="horz" pos="570" userDrawn="1">
          <p15:clr>
            <a:srgbClr val="F26B43"/>
          </p15:clr>
        </p15:guide>
        <p15:guide id="7" orient="horz" pos="4185" userDrawn="1">
          <p15:clr>
            <a:srgbClr val="F26B43"/>
          </p15:clr>
        </p15:guide>
        <p15:guide id="8" orient="horz" pos="44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2156" y="904875"/>
            <a:ext cx="8877320" cy="958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012414"/>
            <a:ext cx="8869363" cy="4631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517" y="6841185"/>
            <a:ext cx="1788597" cy="496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61CB41-C398-4A42-8418-5F5F461B16ED}"/>
              </a:ext>
            </a:extLst>
          </p:cNvPr>
          <p:cNvSpPr txBox="1"/>
          <p:nvPr userDrawn="1"/>
        </p:nvSpPr>
        <p:spPr>
          <a:xfrm>
            <a:off x="9456570" y="69049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2A487-F39E-4FC3-B23A-337DCCE09EC1}"/>
              </a:ext>
            </a:extLst>
          </p:cNvPr>
          <p:cNvSpPr txBox="1"/>
          <p:nvPr userDrawn="1"/>
        </p:nvSpPr>
        <p:spPr>
          <a:xfrm>
            <a:off x="892156" y="6904905"/>
            <a:ext cx="23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www.bwcharity.org.uk</a:t>
            </a:r>
          </a:p>
        </p:txBody>
      </p:sp>
    </p:spTree>
    <p:extLst>
      <p:ext uri="{BB962C8B-B14F-4D97-AF65-F5344CB8AC3E}">
        <p14:creationId xmlns:p14="http://schemas.microsoft.com/office/powerpoint/2010/main" val="173333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1278F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3086" b="1" i="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2500" b="0" i="0" kern="1200" dirty="0" smtClean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charset="0"/>
        <a:buChar char="•"/>
        <a:defRPr sz="2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1">
          <p15:clr>
            <a:srgbClr val="F26B43"/>
          </p15:clr>
        </p15:guide>
        <p15:guide id="2" pos="567">
          <p15:clr>
            <a:srgbClr val="F26B43"/>
          </p15:clr>
        </p15:guide>
        <p15:guide id="3" pos="6154">
          <p15:clr>
            <a:srgbClr val="F26B43"/>
          </p15:clr>
        </p15:guide>
        <p15:guide id="4" pos="6389">
          <p15:clr>
            <a:srgbClr val="F26B43"/>
          </p15:clr>
        </p15:guide>
        <p15:guide id="5" orient="horz" pos="347">
          <p15:clr>
            <a:srgbClr val="F26B43"/>
          </p15:clr>
        </p15:guide>
        <p15:guide id="6" orient="horz" pos="570">
          <p15:clr>
            <a:srgbClr val="F26B43"/>
          </p15:clr>
        </p15:guide>
        <p15:guide id="7" orient="horz" pos="4185">
          <p15:clr>
            <a:srgbClr val="F26B43"/>
          </p15:clr>
        </p15:guide>
        <p15:guide id="8" orient="horz" pos="4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3083" y="904875"/>
            <a:ext cx="9642027" cy="3980276"/>
          </a:xfrm>
        </p:spPr>
        <p:txBody>
          <a:bodyPr>
            <a:normAutofit/>
          </a:bodyPr>
          <a:lstStyle/>
          <a:p>
            <a:r>
              <a:rPr lang="en-GB" sz="6000" dirty="0"/>
              <a:t>Why Sleep Matters</a:t>
            </a:r>
            <a:endParaRPr lang="en-US" sz="60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3084" y="6258820"/>
            <a:ext cx="8864082" cy="881016"/>
          </a:xfrm>
        </p:spPr>
        <p:txBody>
          <a:bodyPr>
            <a:noAutofit/>
          </a:bodyPr>
          <a:lstStyle/>
          <a:p>
            <a:r>
              <a:rPr lang="en-GB" dirty="0"/>
              <a:t>Paul Barrett - Head of Wellbeing</a:t>
            </a:r>
          </a:p>
        </p:txBody>
      </p:sp>
    </p:spTree>
    <p:extLst>
      <p:ext uri="{BB962C8B-B14F-4D97-AF65-F5344CB8AC3E}">
        <p14:creationId xmlns:p14="http://schemas.microsoft.com/office/powerpoint/2010/main" val="77384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6589" y="379625"/>
            <a:ext cx="8792003" cy="870592"/>
          </a:xfrm>
        </p:spPr>
        <p:txBody>
          <a:bodyPr/>
          <a:lstStyle/>
          <a:p>
            <a:r>
              <a:rPr lang="en-US" sz="2799" dirty="0"/>
              <a:t>The impact of poor sleep on physical health and cognitive performance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5846" y="1714140"/>
            <a:ext cx="9408724" cy="5351926"/>
          </a:xfrm>
        </p:spPr>
        <p:txBody>
          <a:bodyPr/>
          <a:lstStyle/>
          <a:p>
            <a:pPr>
              <a:buFontTx/>
              <a:buNone/>
            </a:pPr>
            <a:endParaRPr lang="en-GB" sz="2000" dirty="0"/>
          </a:p>
          <a:p>
            <a:pPr>
              <a:defRPr/>
            </a:pPr>
            <a:r>
              <a:rPr lang="en-GB" sz="1400" dirty="0"/>
              <a:t>USA Sleep Foundation say that  getting 7 -8 hours regularly  sleep is what most adults need to avoid health consequences  Anything under 7 hours is damaging.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r>
              <a:rPr lang="en-GB" sz="1400" dirty="0">
                <a:solidFill>
                  <a:srgbClr val="91278F"/>
                </a:solidFill>
              </a:rPr>
              <a:t>Physical Impact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Heart disease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diabetes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obesity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stroke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high blood pressure                                                            </a:t>
            </a:r>
          </a:p>
          <a:p>
            <a:endParaRPr lang="en-GB" sz="1400" dirty="0">
              <a:solidFill>
                <a:srgbClr val="482580"/>
              </a:solidFill>
            </a:endParaRPr>
          </a:p>
          <a:p>
            <a:r>
              <a:rPr lang="en-GB" sz="1400" dirty="0">
                <a:solidFill>
                  <a:srgbClr val="91278F"/>
                </a:solidFill>
              </a:rPr>
              <a:t>Cognitive impact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Low concentration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Poor decision making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Reduced</a:t>
            </a:r>
            <a:r>
              <a:rPr lang="en-GB" sz="1400" dirty="0">
                <a:solidFill>
                  <a:srgbClr val="000090"/>
                </a:solidFill>
              </a:rPr>
              <a:t> memory retention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22337" y="5672055"/>
            <a:ext cx="9408724" cy="47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marL="215857" indent="-215857"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endParaRPr lang="en-GB" sz="1600" kern="0" dirty="0">
              <a:solidFill>
                <a:srgbClr val="000066"/>
              </a:solidFill>
            </a:endParaRPr>
          </a:p>
        </p:txBody>
      </p:sp>
      <p:pic>
        <p:nvPicPr>
          <p:cNvPr id="1028" name="Picture 4" descr="Image result for impact of lack of sleep on 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1" y="3167414"/>
            <a:ext cx="4918841" cy="284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7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6589" y="348351"/>
            <a:ext cx="8792003" cy="870592"/>
          </a:xfrm>
        </p:spPr>
        <p:txBody>
          <a:bodyPr/>
          <a:lstStyle/>
          <a:p>
            <a:r>
              <a:rPr lang="en-US" sz="2799" dirty="0"/>
              <a:t>The relationship between poor sleep and mental health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5846" y="1714140"/>
            <a:ext cx="9408724" cy="5351926"/>
          </a:xfrm>
        </p:spPr>
        <p:txBody>
          <a:bodyPr/>
          <a:lstStyle/>
          <a:p>
            <a:pPr>
              <a:buFontTx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en-GB" sz="1800" dirty="0">
                <a:solidFill>
                  <a:srgbClr val="7030A0"/>
                </a:solidFill>
              </a:rPr>
              <a:t>There is a 2-way relationship between poor sleep and mental health conditions</a:t>
            </a:r>
          </a:p>
          <a:p>
            <a:pPr>
              <a:buFontTx/>
              <a:buNone/>
            </a:pPr>
            <a:endParaRPr lang="en-GB" sz="1800" dirty="0"/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Previously many mental health conditions were believed to cause poor sleep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Now we know that sleep disorders can lead to mental health problems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89% of people with insomnia say they regularly experience low moods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Sleep problems  are more common among people with mental health problems  than in wider population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40% of people with insomnia meet the criteria for diagnosable mental health conditions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Around 75% of people with depression also suffer from insomnia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90"/>
                </a:solidFill>
              </a:rPr>
              <a:t>Dementia, Parkinson’s and Alzheimer’s are always associated with sleep problems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90"/>
              </a:solidFill>
            </a:endParaRPr>
          </a:p>
          <a:p>
            <a:pPr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22337" y="5672055"/>
            <a:ext cx="9408724" cy="47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marL="215857" indent="-215857"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endParaRPr lang="en-GB" sz="1600" kern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84406" y="682481"/>
            <a:ext cx="9621405" cy="647564"/>
          </a:xfrm>
        </p:spPr>
        <p:txBody>
          <a:bodyPr/>
          <a:lstStyle/>
          <a:p>
            <a:r>
              <a:rPr lang="en-US" sz="3199" dirty="0">
                <a:solidFill>
                  <a:srgbClr val="7030A0"/>
                </a:solidFill>
              </a:rPr>
              <a:t>The impact of poor sleep at work</a:t>
            </a:r>
            <a:endParaRPr lang="en-GB" sz="3199" dirty="0">
              <a:solidFill>
                <a:srgbClr val="7030A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84406" y="1237990"/>
            <a:ext cx="8975427" cy="5255616"/>
          </a:xfrm>
        </p:spPr>
        <p:txBody>
          <a:bodyPr/>
          <a:lstStyle/>
          <a:p>
            <a:pPr>
              <a:buFontTx/>
              <a:buNone/>
            </a:pPr>
            <a:endParaRPr lang="en-GB" sz="1200" dirty="0">
              <a:solidFill>
                <a:srgbClr val="91278F"/>
              </a:solidFill>
            </a:endParaRPr>
          </a:p>
          <a:p>
            <a:pPr>
              <a:buFontTx/>
              <a:buNone/>
            </a:pPr>
            <a:r>
              <a:rPr lang="en-GB" sz="1200" dirty="0">
                <a:solidFill>
                  <a:srgbClr val="91278F"/>
                </a:solidFill>
              </a:rPr>
              <a:t>Survey in 2013 found :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72% of employees got less than 7 hrs sleep,  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47% of them believed they were less productive when tired</a:t>
            </a:r>
          </a:p>
          <a:p>
            <a:pPr>
              <a:buFontTx/>
              <a:buNone/>
            </a:pPr>
            <a:endParaRPr lang="en-GB" sz="1200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r>
              <a:rPr lang="en-GB" sz="1200" dirty="0">
                <a:solidFill>
                  <a:srgbClr val="7030A0"/>
                </a:solidFill>
              </a:rPr>
              <a:t>BWC research </a:t>
            </a:r>
            <a:r>
              <a:rPr lang="en-GB" sz="1200" dirty="0">
                <a:solidFill>
                  <a:srgbClr val="002060"/>
                </a:solidFill>
              </a:rPr>
              <a:t>in the banking sector found: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60% of employees identified poor sleep as a frequent  problem </a:t>
            </a:r>
          </a:p>
          <a:p>
            <a:pPr>
              <a:buFontTx/>
              <a:buNone/>
            </a:pPr>
            <a:endParaRPr lang="en-GB" sz="1200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r>
              <a:rPr lang="en-GB" sz="1200" dirty="0">
                <a:solidFill>
                  <a:srgbClr val="7030A0"/>
                </a:solidFill>
              </a:rPr>
              <a:t>Impact of poor sleep                                                                                                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Reduced creativity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Ability to stay focused in meetings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Taking longer to complete task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Finding it challenging to generate new ideas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Reduced motivation to learn and being less able to manage competing demands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Emotional intelligence reduces</a:t>
            </a:r>
          </a:p>
          <a:p>
            <a:pPr>
              <a:buFontTx/>
              <a:buNone/>
            </a:pPr>
            <a:endParaRPr lang="en-GB" sz="1200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r>
              <a:rPr lang="en-GB" sz="1200" dirty="0">
                <a:solidFill>
                  <a:srgbClr val="7030A0"/>
                </a:solidFill>
              </a:rPr>
              <a:t>Disasters caused in significant part by tiredness of employees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Three mile island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Chernobyl</a:t>
            </a:r>
          </a:p>
          <a:p>
            <a:pPr>
              <a:buFontTx/>
              <a:buNone/>
            </a:pPr>
            <a:r>
              <a:rPr lang="en-GB" sz="1200" dirty="0" err="1">
                <a:solidFill>
                  <a:srgbClr val="002060"/>
                </a:solidFill>
              </a:rPr>
              <a:t>Exonn</a:t>
            </a:r>
            <a:r>
              <a:rPr lang="en-GB" sz="1200" dirty="0">
                <a:solidFill>
                  <a:srgbClr val="002060"/>
                </a:solidFill>
              </a:rPr>
              <a:t> Valdez oil spill</a:t>
            </a:r>
          </a:p>
          <a:p>
            <a:pPr>
              <a:buFontTx/>
              <a:buNone/>
            </a:pPr>
            <a:r>
              <a:rPr lang="en-GB" sz="1200" dirty="0">
                <a:solidFill>
                  <a:srgbClr val="002060"/>
                </a:solidFill>
              </a:rPr>
              <a:t>Challenger space shuttle</a:t>
            </a:r>
          </a:p>
          <a:p>
            <a:pPr>
              <a:buFontTx/>
              <a:buNone/>
            </a:pPr>
            <a:endParaRPr lang="en-GB" sz="1200" dirty="0">
              <a:solidFill>
                <a:schemeClr val="accent6"/>
              </a:solidFill>
            </a:endParaRPr>
          </a:p>
        </p:txBody>
      </p:sp>
      <p:pic>
        <p:nvPicPr>
          <p:cNvPr id="2052" name="Picture 4" descr="Image result for impact of lack of sleep on physical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91" y="1763164"/>
            <a:ext cx="3993931" cy="28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3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6590" y="348351"/>
            <a:ext cx="6658852" cy="870592"/>
          </a:xfrm>
        </p:spPr>
        <p:txBody>
          <a:bodyPr/>
          <a:lstStyle/>
          <a:p>
            <a:r>
              <a:rPr lang="en-US" sz="2799" dirty="0"/>
              <a:t>How to improve your sleep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5846" y="952300"/>
            <a:ext cx="9408724" cy="6113766"/>
          </a:xfrm>
        </p:spPr>
        <p:txBody>
          <a:bodyPr/>
          <a:lstStyle/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8856" y="4586912"/>
            <a:ext cx="9408724" cy="16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marL="215857" indent="-215857"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buFontTx/>
              <a:buChar char="•"/>
              <a:defRPr/>
            </a:pPr>
            <a:endParaRPr lang="en-GB" sz="2400" kern="0" dirty="0">
              <a:solidFill>
                <a:srgbClr val="00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846" y="857070"/>
            <a:ext cx="9408724" cy="61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endParaRPr lang="en-GB" sz="1400" dirty="0">
              <a:solidFill>
                <a:schemeClr val="accent6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Keep</a:t>
            </a:r>
            <a:r>
              <a:rPr lang="en-GB" sz="1400" b="1" dirty="0">
                <a:solidFill>
                  <a:schemeClr val="accent6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regular sleep hours</a:t>
            </a:r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Create a restful sleeping environment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Make sure your bed is comfortable</a:t>
            </a:r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Exercise regularly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Cut down on caffeine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Don't over-indulge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Try to relax before going to bed 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Write a to-do list</a:t>
            </a: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If you can't sleep despite your best efforts, get up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Do relaxation exercises or meditation</a:t>
            </a: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Read a  book or listen to the radio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Avoid blue light devices before sleeping</a:t>
            </a:r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Ensure your  bedroom  is quiet and dark, with a temperature of between 18C and 24C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Image result for improve your 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24" y="1958234"/>
            <a:ext cx="4717064" cy="32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9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0-03-31 at 17.0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787900"/>
            <a:ext cx="9931400" cy="172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838200"/>
            <a:ext cx="9334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chemeClr val="accent3"/>
                </a:solidFill>
              </a:rPr>
              <a:t>Get in touch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91268E"/>
                </a:solidFill>
              </a:rPr>
              <a:t>Our helpline: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0800 0234 834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91268E"/>
                </a:solidFill>
              </a:rPr>
              <a:t>Email us: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hello@bwcharity.org.uk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/>
          </a:p>
          <a:p>
            <a:r>
              <a:rPr lang="en-US" sz="2400" dirty="0">
                <a:solidFill>
                  <a:srgbClr val="91268E"/>
                </a:solidFill>
              </a:rPr>
              <a:t>Email me: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paul.barrett@bwcharity.org.uk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5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2340"/>
            <a:ext cx="8855075" cy="551394"/>
          </a:xfrm>
        </p:spPr>
        <p:txBody>
          <a:bodyPr/>
          <a:lstStyle/>
          <a:p>
            <a:r>
              <a:rPr lang="en-GB" sz="3500" b="0" dirty="0"/>
              <a:t>About us</a:t>
            </a:r>
            <a:endParaRPr lang="en-US" sz="35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26902"/>
            <a:ext cx="8869363" cy="4557719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323030">
                    <a:lumMod val="75000"/>
                    <a:lumOff val="25000"/>
                  </a:srgbClr>
                </a:solidFill>
              </a:rPr>
              <a:t>BWC exist to support the health and wellbeing of current and former bank workers and their families</a:t>
            </a:r>
          </a:p>
          <a:p>
            <a:pPr marL="342900" lvl="0" indent="-342900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323030">
                    <a:lumMod val="75000"/>
                    <a:lumOff val="25000"/>
                  </a:srgbClr>
                </a:solidFill>
              </a:rPr>
              <a:t>The banking community makes up nearly 3% of the UK population. Across the UK there are 2 million people connected to banking, including former employees, their families, children and dependents</a:t>
            </a:r>
          </a:p>
          <a:p>
            <a:pPr marL="342900" lvl="0" indent="-342900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323030">
                    <a:lumMod val="75000"/>
                    <a:lumOff val="25000"/>
                  </a:srgbClr>
                </a:solidFill>
              </a:rPr>
              <a:t>We are entirely independent of the banks and our services are free and confidential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0113" y="1532905"/>
            <a:ext cx="8855075" cy="5513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2800" b="0" dirty="0"/>
              <a:t>Who we support</a:t>
            </a:r>
          </a:p>
        </p:txBody>
      </p:sp>
    </p:spTree>
    <p:extLst>
      <p:ext uri="{BB962C8B-B14F-4D97-AF65-F5344CB8AC3E}">
        <p14:creationId xmlns:p14="http://schemas.microsoft.com/office/powerpoint/2010/main" val="187769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2340"/>
            <a:ext cx="8855075" cy="551394"/>
          </a:xfrm>
        </p:spPr>
        <p:txBody>
          <a:bodyPr/>
          <a:lstStyle/>
          <a:p>
            <a:r>
              <a:rPr lang="en-GB" sz="3500" b="0" dirty="0"/>
              <a:t>BWC services</a:t>
            </a:r>
            <a:br>
              <a:rPr lang="en-GB" sz="3500" b="0" dirty="0"/>
            </a:br>
            <a:endParaRPr lang="en-US" sz="35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26902"/>
            <a:ext cx="8869363" cy="455771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in managing mental health 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with issues around disability or caring for someone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in accessing welfare benefits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with financial problems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Counselling for personal relationships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Bereavement counselling</a:t>
            </a:r>
            <a:endParaRPr lang="en-GB" sz="1800" dirty="0"/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0113" y="1532905"/>
            <a:ext cx="8855075" cy="5513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2800" b="0" dirty="0"/>
              <a:t>What we offer includes</a:t>
            </a:r>
            <a:br>
              <a:rPr lang="en-GB" sz="2800" b="0" dirty="0"/>
            </a:br>
            <a:br>
              <a:rPr lang="en-GB" sz="2800" b="0" dirty="0"/>
            </a:br>
            <a:br>
              <a:rPr lang="en-GB" sz="2800" b="0" dirty="0"/>
            </a:b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34803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85" y="1863789"/>
            <a:ext cx="8868818" cy="4571720"/>
          </a:xfrm>
        </p:spPr>
        <p:txBody>
          <a:bodyPr/>
          <a:lstStyle/>
          <a:p>
            <a:endParaRPr lang="en-GB" sz="1800" dirty="0"/>
          </a:p>
          <a:p>
            <a:pPr fontAlgn="base"/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560" y="425683"/>
            <a:ext cx="8854531" cy="958737"/>
          </a:xfrm>
        </p:spPr>
        <p:txBody>
          <a:bodyPr/>
          <a:lstStyle/>
          <a:p>
            <a:r>
              <a:rPr lang="en-GB" sz="2999" b="0" dirty="0"/>
              <a:t>BWC Website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0" y="1125578"/>
            <a:ext cx="9788168" cy="56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00114" y="406811"/>
            <a:ext cx="8869362" cy="771525"/>
          </a:xfrm>
        </p:spPr>
        <p:txBody>
          <a:bodyPr/>
          <a:lstStyle/>
          <a:p>
            <a:r>
              <a:rPr lang="en-GB" sz="2800" b="0" dirty="0"/>
              <a:t>Sleep issues during the pandemic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00114" y="1477174"/>
            <a:ext cx="6806707" cy="5171978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UK Study published during first UK lockdown  found people were getting an hour more sleep than before.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But nearly 1 in 4  in said sleep was "worse than ever”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6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As many as 48% were kept awake worrying about coronavirus 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6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27 % felt lethargic and 23%  felt tired when they woke up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6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But new UCL study found sleep problems have increased. Fewer than 1 in 10 adults have been able to sleep well during the 3 lockdowns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6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People now less worried about catching the virus. The biggest obstacles to sleep are money worries and fears for job security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6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</a:rPr>
              <a:t>27%  of people  are  looking at screens closer to bedtime more often, causing them to have  worse  sleep.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600" dirty="0">
              <a:solidFill>
                <a:schemeClr val="accent5"/>
              </a:solidFill>
              <a:ea typeface="ＭＳ 明朝"/>
              <a:cs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600" dirty="0">
                <a:solidFill>
                  <a:schemeClr val="accent5"/>
                </a:solidFill>
                <a:ea typeface="ＭＳ 明朝"/>
                <a:cs typeface="Times New Roman"/>
              </a:rPr>
              <a:t>People across the world are reporting remembering more dreams, with many experiencing more vivid dreams and nightmares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600" dirty="0">
              <a:solidFill>
                <a:schemeClr val="accent5"/>
              </a:solidFill>
              <a:ea typeface="ＭＳ 明朝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</p:txBody>
      </p:sp>
      <p:pic>
        <p:nvPicPr>
          <p:cNvPr id="3" name="Picture 2" descr="Screen Shot 2020-07-09 at 09.3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39" y="2589932"/>
            <a:ext cx="2091674" cy="19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8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6590" y="348351"/>
            <a:ext cx="6658852" cy="870592"/>
          </a:xfrm>
        </p:spPr>
        <p:txBody>
          <a:bodyPr/>
          <a:lstStyle/>
          <a:p>
            <a:r>
              <a:rPr lang="en-US" sz="2799" dirty="0"/>
              <a:t>What is sleep – why do we need it?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5846" y="1714140"/>
            <a:ext cx="9408724" cy="5351926"/>
          </a:xfrm>
        </p:spPr>
        <p:txBody>
          <a:bodyPr/>
          <a:lstStyle/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8856" y="4586912"/>
            <a:ext cx="9408724" cy="16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marL="215857" indent="-215857"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buFontTx/>
              <a:buChar char="•"/>
              <a:defRPr/>
            </a:pPr>
            <a:endParaRPr lang="en-GB" sz="2400" kern="0" dirty="0">
              <a:solidFill>
                <a:srgbClr val="00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8856" y="1104668"/>
            <a:ext cx="9408724" cy="61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endParaRPr lang="en-GB" sz="1100" b="1" dirty="0"/>
          </a:p>
          <a:p>
            <a:endParaRPr lang="en-GB" sz="1100" b="1" dirty="0">
              <a:solidFill>
                <a:schemeClr val="accent6"/>
              </a:solidFill>
            </a:endParaRPr>
          </a:p>
          <a:p>
            <a:endParaRPr lang="en-GB" sz="1100" b="1" dirty="0">
              <a:solidFill>
                <a:schemeClr val="accent6"/>
              </a:solidFill>
            </a:endParaRPr>
          </a:p>
          <a:p>
            <a:endParaRPr lang="en-GB" sz="1100" b="1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Building connections with other parts of the brain to absorb new experiences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Getting rid of waste matter from the brain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Consolidating memories and retaining information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Restoring and rejuvenating our bodies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It’s necessary for survival   </a:t>
            </a:r>
          </a:p>
          <a:p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                                 </a:t>
            </a:r>
          </a:p>
          <a:p>
            <a:endParaRPr lang="en-GB" sz="2000" dirty="0"/>
          </a:p>
          <a:p>
            <a:r>
              <a:rPr lang="en-GB" sz="2000" dirty="0"/>
              <a:t>.</a:t>
            </a:r>
          </a:p>
          <a:p>
            <a:endParaRPr lang="en-GB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297" y="4147383"/>
            <a:ext cx="3893230" cy="24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4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6590" y="348351"/>
            <a:ext cx="6658852" cy="870592"/>
          </a:xfrm>
        </p:spPr>
        <p:txBody>
          <a:bodyPr/>
          <a:lstStyle/>
          <a:p>
            <a:r>
              <a:rPr lang="en-US" sz="2799" dirty="0"/>
              <a:t>Common sleep disorders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5846" y="1714140"/>
            <a:ext cx="9408724" cy="5351926"/>
          </a:xfrm>
        </p:spPr>
        <p:txBody>
          <a:bodyPr/>
          <a:lstStyle/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8856" y="4586912"/>
            <a:ext cx="9408724" cy="16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marL="215857" indent="-215857"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buFontTx/>
              <a:buChar char="•"/>
              <a:defRPr/>
            </a:pPr>
            <a:endParaRPr lang="en-GB" sz="2400" kern="0" dirty="0">
              <a:solidFill>
                <a:srgbClr val="00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8214" y="1066576"/>
            <a:ext cx="9408724" cy="61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marL="215857" indent="-215857" algn="ctr"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sz="1100" dirty="0"/>
              <a:t>.</a:t>
            </a:r>
          </a:p>
          <a:p>
            <a:endParaRPr lang="en-GB" sz="2000" b="1" kern="0" dirty="0">
              <a:solidFill>
                <a:srgbClr val="91278F"/>
              </a:solidFill>
            </a:endParaRPr>
          </a:p>
          <a:p>
            <a:pPr marL="171416" indent="-171416">
              <a:buFont typeface="Arial"/>
              <a:buChar char="•"/>
            </a:pPr>
            <a:r>
              <a:rPr lang="en-GB" b="1" kern="0" dirty="0">
                <a:solidFill>
                  <a:srgbClr val="7030A0"/>
                </a:solidFill>
              </a:rPr>
              <a:t>Insomnias</a:t>
            </a:r>
            <a:r>
              <a:rPr lang="en-GB" b="1" kern="0" dirty="0">
                <a:solidFill>
                  <a:srgbClr val="000090"/>
                </a:solidFill>
              </a:rPr>
              <a:t>- </a:t>
            </a:r>
            <a:r>
              <a:rPr lang="en-GB" kern="0" dirty="0">
                <a:solidFill>
                  <a:srgbClr val="000090"/>
                </a:solidFill>
              </a:rPr>
              <a:t>difficulty getting to sleep, staying asleep and waking up</a:t>
            </a:r>
          </a:p>
          <a:p>
            <a:pPr marL="171416" indent="-171416">
              <a:buFont typeface="Arial"/>
              <a:buChar char="•"/>
            </a:pPr>
            <a:endParaRPr lang="en-GB" kern="0" dirty="0">
              <a:solidFill>
                <a:srgbClr val="000090"/>
              </a:solidFill>
            </a:endParaRPr>
          </a:p>
          <a:p>
            <a:pPr marL="171416" indent="-171416">
              <a:buFont typeface="Arial"/>
              <a:buChar char="•"/>
            </a:pPr>
            <a:r>
              <a:rPr lang="en-GB" b="1" kern="0" dirty="0">
                <a:solidFill>
                  <a:srgbClr val="7030A0"/>
                </a:solidFill>
              </a:rPr>
              <a:t>Hyper-</a:t>
            </a:r>
            <a:r>
              <a:rPr lang="en-GB" b="1" kern="0" dirty="0" err="1">
                <a:solidFill>
                  <a:srgbClr val="7030A0"/>
                </a:solidFill>
              </a:rPr>
              <a:t>somnias</a:t>
            </a:r>
            <a:r>
              <a:rPr lang="en-GB" b="1" kern="0" dirty="0">
                <a:solidFill>
                  <a:srgbClr val="000090"/>
                </a:solidFill>
              </a:rPr>
              <a:t> - </a:t>
            </a:r>
            <a:r>
              <a:rPr lang="en-GB" dirty="0">
                <a:solidFill>
                  <a:srgbClr val="002060"/>
                </a:solidFill>
              </a:rPr>
              <a:t>sleep disorders that causes a person to be excessively sleepy</a:t>
            </a:r>
          </a:p>
          <a:p>
            <a:pPr marL="171416" indent="-171416">
              <a:buFont typeface="Arial"/>
              <a:buChar char="•"/>
            </a:pPr>
            <a:endParaRPr lang="en-GB" kern="0" dirty="0">
              <a:solidFill>
                <a:srgbClr val="002060"/>
              </a:solidFill>
            </a:endParaRPr>
          </a:p>
          <a:p>
            <a:pPr marL="171416" indent="-171416">
              <a:buFont typeface="Arial"/>
              <a:buChar char="•"/>
            </a:pPr>
            <a:r>
              <a:rPr lang="en-GB" b="1" kern="0" dirty="0">
                <a:solidFill>
                  <a:srgbClr val="7030A0"/>
                </a:solidFill>
              </a:rPr>
              <a:t>Sleep-related breathing disorders </a:t>
            </a:r>
            <a:r>
              <a:rPr lang="en-GB" b="1" kern="0" dirty="0">
                <a:solidFill>
                  <a:srgbClr val="000090"/>
                </a:solidFill>
              </a:rPr>
              <a:t>– </a:t>
            </a:r>
            <a:r>
              <a:rPr lang="en-GB" kern="0" dirty="0">
                <a:solidFill>
                  <a:srgbClr val="002060"/>
                </a:solidFill>
              </a:rPr>
              <a:t>Apnoea,  when breathing is inhibited by blocked </a:t>
            </a:r>
          </a:p>
          <a:p>
            <a:r>
              <a:rPr lang="en-GB" kern="0" dirty="0">
                <a:solidFill>
                  <a:srgbClr val="002060"/>
                </a:solidFill>
              </a:rPr>
              <a:t>  airways and other problems. </a:t>
            </a:r>
          </a:p>
          <a:p>
            <a:pPr marL="171416" indent="-171416">
              <a:buFont typeface="Arial"/>
              <a:buChar char="•"/>
            </a:pPr>
            <a:endParaRPr lang="en-GB" kern="0" dirty="0">
              <a:solidFill>
                <a:srgbClr val="000090"/>
              </a:solidFill>
            </a:endParaRPr>
          </a:p>
          <a:p>
            <a:pPr marL="171416" indent="-171416">
              <a:buFont typeface="Arial"/>
              <a:buChar char="•"/>
            </a:pPr>
            <a:r>
              <a:rPr lang="en-GB" b="1" kern="0" dirty="0">
                <a:solidFill>
                  <a:srgbClr val="7030A0"/>
                </a:solidFill>
              </a:rPr>
              <a:t>Circadian Rhythm, sleep-wake disorders </a:t>
            </a:r>
            <a:r>
              <a:rPr lang="en-GB" b="1" kern="0" dirty="0">
                <a:solidFill>
                  <a:srgbClr val="000090"/>
                </a:solidFill>
              </a:rPr>
              <a:t>-</a:t>
            </a:r>
            <a:r>
              <a:rPr lang="en-GB" kern="0" dirty="0">
                <a:solidFill>
                  <a:srgbClr val="00009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involve conditions in which the sleep  times are out of synch</a:t>
            </a:r>
            <a:endParaRPr lang="en-GB" kern="0" dirty="0">
              <a:solidFill>
                <a:srgbClr val="002060"/>
              </a:solidFill>
            </a:endParaRPr>
          </a:p>
          <a:p>
            <a:pPr marL="171416" indent="-171416">
              <a:buFont typeface="Arial"/>
              <a:buChar char="•"/>
            </a:pPr>
            <a:endParaRPr lang="en-GB" b="1" kern="0" dirty="0">
              <a:solidFill>
                <a:schemeClr val="accent6"/>
              </a:solidFill>
            </a:endParaRPr>
          </a:p>
          <a:p>
            <a:pPr marL="171416" indent="-171416">
              <a:buFont typeface="Arial"/>
              <a:buChar char="•"/>
            </a:pPr>
            <a:r>
              <a:rPr lang="en-GB" b="1" kern="0" dirty="0">
                <a:solidFill>
                  <a:srgbClr val="7030A0"/>
                </a:solidFill>
              </a:rPr>
              <a:t>Parasomnias</a:t>
            </a:r>
            <a:r>
              <a:rPr lang="en-GB" b="1" kern="0" dirty="0">
                <a:solidFill>
                  <a:srgbClr val="000090"/>
                </a:solidFill>
              </a:rPr>
              <a:t> </a:t>
            </a:r>
            <a:r>
              <a:rPr lang="en-GB" b="1" kern="0" dirty="0">
                <a:solidFill>
                  <a:schemeClr val="accent5"/>
                </a:solidFill>
              </a:rPr>
              <a:t>-</a:t>
            </a:r>
            <a:r>
              <a:rPr lang="en-GB" kern="0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involve unwanted events or experiences that occur while you are falling asleep, sleeping or waking up.</a:t>
            </a:r>
          </a:p>
          <a:p>
            <a:pPr marL="171416" indent="-171416">
              <a:buFont typeface="Arial"/>
              <a:buChar char="•"/>
            </a:pPr>
            <a:endParaRPr lang="en-GB" b="1" kern="0" dirty="0">
              <a:solidFill>
                <a:schemeClr val="accent6"/>
              </a:solidFill>
            </a:endParaRPr>
          </a:p>
          <a:p>
            <a:pPr marL="171416" indent="-171416">
              <a:buFont typeface="Arial"/>
              <a:buChar char="•"/>
            </a:pPr>
            <a:r>
              <a:rPr lang="en-GB" b="1" kern="0" dirty="0">
                <a:solidFill>
                  <a:srgbClr val="7030A0"/>
                </a:solidFill>
              </a:rPr>
              <a:t>Sleep movement disorders </a:t>
            </a:r>
            <a:r>
              <a:rPr lang="en-GB" b="1" kern="0" dirty="0">
                <a:solidFill>
                  <a:schemeClr val="accent3"/>
                </a:solidFill>
              </a:rPr>
              <a:t>–</a:t>
            </a:r>
            <a:r>
              <a:rPr lang="en-GB" kern="0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chemeClr val="accent5"/>
                </a:solidFill>
              </a:rPr>
              <a:t>cause movement during sleep or just as people are falling asleep</a:t>
            </a:r>
            <a:endParaRPr lang="en-GB" kern="0" dirty="0">
              <a:solidFill>
                <a:schemeClr val="accent5"/>
              </a:solidFill>
            </a:endParaRP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kern="0" dirty="0">
                <a:solidFill>
                  <a:schemeClr val="accent6"/>
                </a:solidFill>
              </a:rPr>
              <a:t>   </a:t>
            </a:r>
            <a:endParaRPr lang="en-GB" kern="0" dirty="0">
              <a:solidFill>
                <a:schemeClr val="accent3"/>
              </a:solidFill>
            </a:endParaRP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sz="1600" b="1" kern="0" dirty="0">
                <a:solidFill>
                  <a:schemeClr val="accent3"/>
                </a:solidFill>
              </a:rPr>
              <a:t> **** If you think you may have a sleep disorder talk to your GP</a:t>
            </a: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endParaRPr lang="en-GB" kern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" y="904875"/>
            <a:ext cx="10548052" cy="5926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" y="904875"/>
            <a:ext cx="10427808" cy="5926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11" y="6913947"/>
            <a:ext cx="442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– the Sleep Council</a:t>
            </a:r>
          </a:p>
        </p:txBody>
      </p:sp>
    </p:spTree>
    <p:extLst>
      <p:ext uri="{BB962C8B-B14F-4D97-AF65-F5344CB8AC3E}">
        <p14:creationId xmlns:p14="http://schemas.microsoft.com/office/powerpoint/2010/main" val="325338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6590" y="348351"/>
            <a:ext cx="6658852" cy="870592"/>
          </a:xfrm>
        </p:spPr>
        <p:txBody>
          <a:bodyPr/>
          <a:lstStyle/>
          <a:p>
            <a:r>
              <a:rPr lang="en-US" sz="2799" dirty="0"/>
              <a:t>How sleep needs change with age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5846" y="1714140"/>
            <a:ext cx="9408724" cy="5351926"/>
          </a:xfrm>
        </p:spPr>
        <p:txBody>
          <a:bodyPr/>
          <a:lstStyle/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8856" y="4586912"/>
            <a:ext cx="9408724" cy="16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marL="215857" indent="-215857"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buFontTx/>
              <a:buChar char="•"/>
              <a:defRPr/>
            </a:pPr>
            <a:endParaRPr lang="en-GB" sz="2400" kern="0" dirty="0">
              <a:solidFill>
                <a:srgbClr val="00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8856" y="1218943"/>
            <a:ext cx="9408724" cy="47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9461" bIns="49735"/>
          <a:lstStyle/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endParaRPr lang="en-GB" b="1" dirty="0">
              <a:solidFill>
                <a:schemeClr val="accent6"/>
              </a:solidFill>
            </a:endParaRP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b="1" dirty="0">
                <a:solidFill>
                  <a:schemeClr val="accent3"/>
                </a:solidFill>
              </a:rPr>
              <a:t>The role of sleep changes and so does the amount people need at  every stage of life, from infancy to old age.</a:t>
            </a: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endParaRPr lang="en-GB" sz="1600" b="1" dirty="0">
              <a:solidFill>
                <a:schemeClr val="accent3"/>
              </a:solidFill>
            </a:endParaRP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sz="1600" dirty="0">
                <a:solidFill>
                  <a:schemeClr val="accent3"/>
                </a:solidFill>
              </a:rPr>
              <a:t>Infants - </a:t>
            </a:r>
            <a:r>
              <a:rPr lang="en-GB" sz="1600" dirty="0">
                <a:solidFill>
                  <a:srgbClr val="002060"/>
                </a:solidFill>
              </a:rPr>
              <a:t>need lots of sleep as their brain develops. They need between 12 -18 hours in the first year of their lives.</a:t>
            </a: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endParaRPr lang="en-GB" sz="1600" dirty="0"/>
          </a:p>
          <a:p>
            <a:r>
              <a:rPr lang="en-GB" sz="1600" b="1" dirty="0">
                <a:solidFill>
                  <a:srgbClr val="91278F"/>
                </a:solidFill>
              </a:rPr>
              <a:t>Primary school children</a:t>
            </a:r>
            <a:r>
              <a:rPr lang="en-GB" sz="1600" b="1" dirty="0">
                <a:solidFill>
                  <a:schemeClr val="accent3"/>
                </a:solidFill>
              </a:rPr>
              <a:t> </a:t>
            </a:r>
            <a:r>
              <a:rPr lang="en-GB" sz="1600" dirty="0">
                <a:solidFill>
                  <a:schemeClr val="accent3"/>
                </a:solidFill>
              </a:rPr>
              <a:t>-  </a:t>
            </a:r>
            <a:r>
              <a:rPr lang="en-GB" sz="1600" dirty="0">
                <a:solidFill>
                  <a:schemeClr val="accent5"/>
                </a:solidFill>
              </a:rPr>
              <a:t>9 to 11 hours of sleep per night  is recommended for primary school children </a:t>
            </a:r>
          </a:p>
          <a:p>
            <a:endParaRPr lang="en-GB" sz="1600" b="1" dirty="0">
              <a:solidFill>
                <a:schemeClr val="accent6"/>
              </a:solidFill>
            </a:endParaRPr>
          </a:p>
          <a:p>
            <a:r>
              <a:rPr lang="en-GB" sz="1600" b="1" dirty="0">
                <a:solidFill>
                  <a:srgbClr val="91278F"/>
                </a:solidFill>
              </a:rPr>
              <a:t>Adolescence</a:t>
            </a:r>
            <a:r>
              <a:rPr lang="en-GB" sz="1600" dirty="0"/>
              <a:t> - </a:t>
            </a:r>
            <a:r>
              <a:rPr lang="en-GB" sz="1600" dirty="0">
                <a:solidFill>
                  <a:schemeClr val="accent5"/>
                </a:solidFill>
              </a:rPr>
              <a:t>the US National Sleep Foundation recommends 8 to 10 hours of sleep a night for teens</a:t>
            </a:r>
          </a:p>
          <a:p>
            <a:endParaRPr lang="en-GB" sz="1600" dirty="0">
              <a:solidFill>
                <a:schemeClr val="accent5"/>
              </a:solidFill>
            </a:endParaRP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sz="1600" b="1" kern="0" dirty="0">
                <a:solidFill>
                  <a:srgbClr val="91278F"/>
                </a:solidFill>
              </a:rPr>
              <a:t>Middle </a:t>
            </a:r>
            <a:r>
              <a:rPr lang="en-GB" sz="1600" b="1" kern="0" dirty="0">
                <a:solidFill>
                  <a:schemeClr val="accent3"/>
                </a:solidFill>
              </a:rPr>
              <a:t>age </a:t>
            </a:r>
            <a:r>
              <a:rPr lang="en-GB" sz="1600" kern="0" dirty="0">
                <a:solidFill>
                  <a:schemeClr val="accent3"/>
                </a:solidFill>
              </a:rPr>
              <a:t>-</a:t>
            </a:r>
            <a:r>
              <a:rPr lang="en-GB" sz="1600" kern="0" dirty="0">
                <a:solidFill>
                  <a:schemeClr val="accent6"/>
                </a:solidFill>
              </a:rPr>
              <a:t> </a:t>
            </a:r>
            <a:r>
              <a:rPr lang="en-GB" sz="1600" kern="0" dirty="0">
                <a:solidFill>
                  <a:schemeClr val="accent5"/>
                </a:solidFill>
              </a:rPr>
              <a:t>need 7-8 hours of sleep</a:t>
            </a: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sz="1600" kern="0" dirty="0">
                <a:solidFill>
                  <a:schemeClr val="accent6"/>
                </a:solidFill>
              </a:rPr>
              <a:t> </a:t>
            </a:r>
            <a:endParaRPr lang="en-GB" sz="1600" dirty="0">
              <a:solidFill>
                <a:schemeClr val="accent6"/>
              </a:solidFill>
            </a:endParaRPr>
          </a:p>
          <a:p>
            <a:pPr defTabSz="995164" eaLnBrk="0" hangingPunct="0">
              <a:spcBef>
                <a:spcPct val="20000"/>
              </a:spcBef>
              <a:buClr>
                <a:srgbClr val="00ABE5"/>
              </a:buClr>
              <a:buSzPct val="120000"/>
              <a:defRPr/>
            </a:pPr>
            <a:r>
              <a:rPr lang="en-GB" sz="1600" dirty="0"/>
              <a:t> </a:t>
            </a:r>
            <a:r>
              <a:rPr lang="en-GB" sz="1600" b="1" kern="0" dirty="0">
                <a:solidFill>
                  <a:srgbClr val="91278F"/>
                </a:solidFill>
              </a:rPr>
              <a:t>Over </a:t>
            </a:r>
            <a:r>
              <a:rPr lang="en-GB" sz="1600" kern="0" dirty="0">
                <a:solidFill>
                  <a:schemeClr val="accent3"/>
                </a:solidFill>
              </a:rPr>
              <a:t>65’s - </a:t>
            </a:r>
            <a:r>
              <a:rPr lang="en-GB" sz="1600" kern="0" dirty="0">
                <a:solidFill>
                  <a:schemeClr val="accent5"/>
                </a:solidFill>
              </a:rPr>
              <a:t>need 6-7 hours of sleep</a:t>
            </a:r>
          </a:p>
        </p:txBody>
      </p:sp>
    </p:spTree>
    <p:extLst>
      <p:ext uri="{BB962C8B-B14F-4D97-AF65-F5344CB8AC3E}">
        <p14:creationId xmlns:p14="http://schemas.microsoft.com/office/powerpoint/2010/main" val="169121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323030"/>
      </a:dk1>
      <a:lt1>
        <a:srgbClr val="FFFFFF"/>
      </a:lt1>
      <a:dk2>
        <a:srgbClr val="8A7E76"/>
      </a:dk2>
      <a:lt2>
        <a:srgbClr val="F3F3F3"/>
      </a:lt2>
      <a:accent1>
        <a:srgbClr val="8CC63F"/>
      </a:accent1>
      <a:accent2>
        <a:srgbClr val="008E54"/>
      </a:accent2>
      <a:accent3>
        <a:srgbClr val="91268E"/>
      </a:accent3>
      <a:accent4>
        <a:srgbClr val="47267F"/>
      </a:accent4>
      <a:accent5>
        <a:srgbClr val="1C1463"/>
      </a:accent5>
      <a:accent6>
        <a:srgbClr val="008DD0"/>
      </a:accent6>
      <a:hlink>
        <a:srgbClr val="00AAE5"/>
      </a:hlink>
      <a:folHlink>
        <a:srgbClr val="00AA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C again" id="{84236CE1-97D8-E945-9E9A-3CCC9EF99DC5}" vid="{EE6959EB-2CBC-624A-B266-8F300FBD80A9}"/>
    </a:ext>
  </a:extLst>
</a:theme>
</file>

<file path=ppt/theme/theme2.xml><?xml version="1.0" encoding="utf-8"?>
<a:theme xmlns:a="http://schemas.openxmlformats.org/drawingml/2006/main" name="Handouts">
  <a:themeElements>
    <a:clrScheme name="Custom 15">
      <a:dk1>
        <a:srgbClr val="323030"/>
      </a:dk1>
      <a:lt1>
        <a:srgbClr val="FFFFFF"/>
      </a:lt1>
      <a:dk2>
        <a:srgbClr val="8A7E76"/>
      </a:dk2>
      <a:lt2>
        <a:srgbClr val="F3F3F3"/>
      </a:lt2>
      <a:accent1>
        <a:srgbClr val="8CC63F"/>
      </a:accent1>
      <a:accent2>
        <a:srgbClr val="008E54"/>
      </a:accent2>
      <a:accent3>
        <a:srgbClr val="91268E"/>
      </a:accent3>
      <a:accent4>
        <a:srgbClr val="47267F"/>
      </a:accent4>
      <a:accent5>
        <a:srgbClr val="1C1463"/>
      </a:accent5>
      <a:accent6>
        <a:srgbClr val="008DD0"/>
      </a:accent6>
      <a:hlink>
        <a:srgbClr val="00AAE5"/>
      </a:hlink>
      <a:folHlink>
        <a:srgbClr val="00AA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C again" id="{84236CE1-97D8-E945-9E9A-3CCC9EF99DC5}" vid="{EE6959EB-2CBC-624A-B266-8F300FBD80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BWC test</Template>
  <TotalTime>1270</TotalTime>
  <Words>942</Words>
  <Application>Microsoft Office PowerPoint</Application>
  <PresentationFormat>Custom</PresentationFormat>
  <Paragraphs>215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Gotham</vt:lpstr>
      <vt:lpstr>Gotham Light</vt:lpstr>
      <vt:lpstr>Office Theme</vt:lpstr>
      <vt:lpstr>Handouts</vt:lpstr>
      <vt:lpstr>Why Sleep Matters</vt:lpstr>
      <vt:lpstr>About us</vt:lpstr>
      <vt:lpstr>BWC services </vt:lpstr>
      <vt:lpstr>BWC Website</vt:lpstr>
      <vt:lpstr>Sleep issues during the pandemic </vt:lpstr>
      <vt:lpstr>What is sleep – why do we need it?</vt:lpstr>
      <vt:lpstr>Common sleep disorders</vt:lpstr>
      <vt:lpstr>PowerPoint Presentation</vt:lpstr>
      <vt:lpstr>How sleep needs change with age</vt:lpstr>
      <vt:lpstr>The impact of poor sleep on physical health and cognitive performance</vt:lpstr>
      <vt:lpstr>The relationship between poor sleep and mental health </vt:lpstr>
      <vt:lpstr>The impact of poor sleep at work</vt:lpstr>
      <vt:lpstr>How to improve your sleep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Malan</dc:creator>
  <cp:lastModifiedBy>Paul Barrett</cp:lastModifiedBy>
  <cp:revision>187</cp:revision>
  <cp:lastPrinted>2018-03-01T10:37:29Z</cp:lastPrinted>
  <dcterms:created xsi:type="dcterms:W3CDTF">2017-07-08T14:08:31Z</dcterms:created>
  <dcterms:modified xsi:type="dcterms:W3CDTF">2021-04-09T16:21:45Z</dcterms:modified>
</cp:coreProperties>
</file>