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</p:sldMasterIdLst>
  <p:notesMasterIdLst>
    <p:notesMasterId r:id="rId19"/>
  </p:notesMasterIdLst>
  <p:handoutMasterIdLst>
    <p:handoutMasterId r:id="rId20"/>
  </p:handoutMasterIdLst>
  <p:sldIdLst>
    <p:sldId id="256" r:id="rId3"/>
    <p:sldId id="401" r:id="rId4"/>
    <p:sldId id="388" r:id="rId5"/>
    <p:sldId id="389" r:id="rId6"/>
    <p:sldId id="352" r:id="rId7"/>
    <p:sldId id="398" r:id="rId8"/>
    <p:sldId id="349" r:id="rId9"/>
    <p:sldId id="340" r:id="rId10"/>
    <p:sldId id="399" r:id="rId11"/>
    <p:sldId id="331" r:id="rId12"/>
    <p:sldId id="392" r:id="rId13"/>
    <p:sldId id="325" r:id="rId14"/>
    <p:sldId id="369" r:id="rId15"/>
    <p:sldId id="393" r:id="rId16"/>
    <p:sldId id="400" r:id="rId17"/>
    <p:sldId id="397" r:id="rId18"/>
  </p:sldIdLst>
  <p:sldSz cx="10691813" cy="7559675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C7B0A0B-27F4-4E4E-9AB4-7FAC5653BEB7}">
          <p14:sldIdLst>
            <p14:sldId id="256"/>
            <p14:sldId id="401"/>
            <p14:sldId id="388"/>
            <p14:sldId id="389"/>
            <p14:sldId id="352"/>
            <p14:sldId id="398"/>
            <p14:sldId id="349"/>
            <p14:sldId id="340"/>
            <p14:sldId id="399"/>
            <p14:sldId id="331"/>
            <p14:sldId id="392"/>
            <p14:sldId id="325"/>
            <p14:sldId id="369"/>
            <p14:sldId id="393"/>
            <p14:sldId id="400"/>
            <p14:sldId id="397"/>
          </p14:sldIdLst>
        </p14:section>
        <p14:section name="End" id="{23523749-E531-424D-981F-87F026B8A15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mair Makhdumi" initials="O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82394" autoAdjust="0"/>
  </p:normalViewPr>
  <p:slideViewPr>
    <p:cSldViewPr snapToGrid="0" snapToObjects="1" showGuides="1">
      <p:cViewPr varScale="1">
        <p:scale>
          <a:sx n="55" d="100"/>
          <a:sy n="55" d="100"/>
        </p:scale>
        <p:origin x="62" y="595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Rimell" userId="ff800bed-0940-4033-958f-97181f59534c" providerId="ADAL" clId="{A1035B8A-E341-4F27-9660-E815BFC37FD6}"/>
    <pc:docChg chg="modSld">
      <pc:chgData name="Chris Rimell" userId="ff800bed-0940-4033-958f-97181f59534c" providerId="ADAL" clId="{A1035B8A-E341-4F27-9660-E815BFC37FD6}" dt="2021-08-06T10:34:54.143" v="1" actId="1076"/>
      <pc:docMkLst>
        <pc:docMk/>
      </pc:docMkLst>
      <pc:sldChg chg="modSp mod">
        <pc:chgData name="Chris Rimell" userId="ff800bed-0940-4033-958f-97181f59534c" providerId="ADAL" clId="{A1035B8A-E341-4F27-9660-E815BFC37FD6}" dt="2021-08-06T10:34:54.143" v="1" actId="1076"/>
        <pc:sldMkLst>
          <pc:docMk/>
          <pc:sldMk cId="1817957330" sldId="331"/>
        </pc:sldMkLst>
        <pc:picChg chg="mod">
          <ac:chgData name="Chris Rimell" userId="ff800bed-0940-4033-958f-97181f59534c" providerId="ADAL" clId="{A1035B8A-E341-4F27-9660-E815BFC37FD6}" dt="2021-08-06T10:34:54.143" v="1" actId="1076"/>
          <ac:picMkLst>
            <pc:docMk/>
            <pc:sldMk cId="1817957330" sldId="331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CCAF-8AF1-0946-B62E-48EC776C6C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27B70-C003-1E4A-AE5B-B5FAFE6C8771}" type="datetimeFigureOut">
              <a:rPr lang="en-US" smtClean="0"/>
              <a:t>8/6/2021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42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9042B-0375-204B-B5E9-2B3681097283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91767-27A8-DD4F-A184-FC7849971F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6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70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02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56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21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0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53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92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55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50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12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91767-27A8-DD4F-A184-FC7849971F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3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91278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814132"/>
            <a:ext cx="10691813" cy="1745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3084" y="904875"/>
            <a:ext cx="8633871" cy="3980276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4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Bank Workers Charity Proposition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3085" y="6229241"/>
            <a:ext cx="8864082" cy="1101906"/>
          </a:xfrm>
        </p:spPr>
        <p:txBody>
          <a:bodyPr>
            <a:normAutofit/>
          </a:bodyPr>
          <a:lstStyle>
            <a:lvl1pPr marL="0" indent="0" algn="l">
              <a:buNone/>
              <a:defRPr sz="25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Omair Makhdumi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893" y="6438516"/>
            <a:ext cx="1788597" cy="4967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04875"/>
            <a:ext cx="8855075" cy="958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0">
              <a:defRPr/>
            </a:lvl2pPr>
            <a:lvl3pPr marL="360000" indent="-360000">
              <a:buClr>
                <a:schemeClr val="accent1"/>
              </a:buClr>
              <a:defRPr/>
            </a:lvl3pPr>
            <a:lvl4pPr marL="0">
              <a:defRPr/>
            </a:lvl4pPr>
            <a:lvl5pPr marL="360000" indent="-360000"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lock content and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50864"/>
            <a:ext cx="3643504" cy="3349624"/>
          </a:xfrm>
          <a:ln w="25400">
            <a:solidFill>
              <a:schemeClr val="bg2"/>
            </a:solidFill>
          </a:ln>
        </p:spPr>
        <p:txBody>
          <a:bodyPr lIns="360000" tIns="360000" rIns="360000" bIns="360000" anchor="t" anchorCtr="0"/>
          <a:lstStyle>
            <a:lvl1pPr>
              <a:defRPr sz="3527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45413" y="550863"/>
            <a:ext cx="5597125" cy="6456362"/>
          </a:xfrm>
          <a:blipFill dpi="0" rotWithShape="1">
            <a:blip r:embed="rId2">
              <a:alphaModFix amt="83000"/>
            </a:blip>
            <a:srcRect/>
            <a:stretch>
              <a:fillRect/>
            </a:stretch>
          </a:blipFill>
        </p:spPr>
        <p:txBody>
          <a:bodyPr tIns="360000" anchor="t"/>
          <a:lstStyle>
            <a:lvl1pPr marL="0" indent="0" algn="ctr">
              <a:buNone/>
              <a:defRPr lang="en-US" sz="1200" b="1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dirty="0"/>
              <a:t>Instruction only // Click photo icon to replace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338" y="4214812"/>
            <a:ext cx="3643503" cy="2792413"/>
          </a:xfrm>
          <a:solidFill>
            <a:schemeClr val="bg2"/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lIns="360000" tIns="360000" rIns="360000" bIns="360000" anchor="t" anchorCtr="0"/>
          <a:lstStyle>
            <a:lvl1pPr marL="0" indent="0">
              <a:buNone/>
              <a:defRPr lang="en-US" sz="16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(S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04875" y="904875"/>
            <a:ext cx="6953250" cy="15668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0" b="0" i="0" kern="1200" dirty="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rPr>
              <a:t>What impact are we having?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04875" y="3562096"/>
            <a:ext cx="8864600" cy="346249"/>
          </a:xfrm>
          <a:prstGeom prst="rect">
            <a:avLst/>
          </a:prstGeom>
        </p:spPr>
        <p:txBody>
          <a:bodyPr wrap="square" lIns="0" tIns="0" rIns="0" bIns="0" numCol="4" spcCol="360000">
            <a:noAutofit/>
          </a:bodyPr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9,500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£770,000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96%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92%</a:t>
            </a:r>
          </a:p>
        </p:txBody>
      </p:sp>
      <p:sp>
        <p:nvSpPr>
          <p:cNvPr id="11" name="Oval 10"/>
          <p:cNvSpPr>
            <a:spLocks noChangeAspect="1"/>
          </p:cNvSpPr>
          <p:nvPr userDrawn="1"/>
        </p:nvSpPr>
        <p:spPr>
          <a:xfrm>
            <a:off x="914401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926377" y="2592623"/>
            <a:ext cx="720000" cy="720000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3214688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5502999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>
            <a:spLocks noChangeAspect="1"/>
          </p:cNvSpPr>
          <p:nvPr userDrawn="1"/>
        </p:nvSpPr>
        <p:spPr>
          <a:xfrm>
            <a:off x="7791310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904875" y="4090734"/>
            <a:ext cx="8864600" cy="752729"/>
          </a:xfrm>
          <a:prstGeom prst="rect">
            <a:avLst/>
          </a:prstGeom>
        </p:spPr>
        <p:txBody>
          <a:bodyPr wrap="square" lIns="0" tIns="0" rIns="0" bIns="0" numCol="4" spcCol="360000">
            <a:noAutofit/>
          </a:bodyPr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calls were handled by our free phone helpline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was given out as cash grants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endParaRPr lang="en-US" sz="16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of clients would recommend BWC to a friend or bank colleague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of clients rated our customer service as excellent</a:t>
            </a:r>
          </a:p>
        </p:txBody>
      </p:sp>
      <p:sp>
        <p:nvSpPr>
          <p:cNvPr id="22" name="Oval 21"/>
          <p:cNvSpPr>
            <a:spLocks noChangeAspect="1"/>
          </p:cNvSpPr>
          <p:nvPr userDrawn="1"/>
        </p:nvSpPr>
        <p:spPr>
          <a:xfrm>
            <a:off x="3231288" y="2592623"/>
            <a:ext cx="720000" cy="7200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5505089" y="2592623"/>
            <a:ext cx="720000" cy="720000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>
            <a:off x="7780339" y="2592623"/>
            <a:ext cx="720000" cy="720000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Oval 4"/>
          <p:cNvSpPr>
            <a:spLocks noChangeAspect="1"/>
          </p:cNvSpPr>
          <p:nvPr userDrawn="1"/>
        </p:nvSpPr>
        <p:spPr>
          <a:xfrm>
            <a:off x="914401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5490792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7778988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904875" y="2586039"/>
            <a:ext cx="720000" cy="720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</p:spPr>
        <p:txBody>
          <a:bodyPr anchor="ctr" anchorCtr="0"/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914401" y="3562252"/>
            <a:ext cx="1990487" cy="400049"/>
          </a:xfrm>
        </p:spPr>
        <p:txBody>
          <a:bodyPr/>
          <a:lstStyle>
            <a:lvl1pPr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5490792" y="3562251"/>
            <a:ext cx="1990487" cy="400049"/>
          </a:xfrm>
        </p:spPr>
        <p:txBody>
          <a:bodyPr/>
          <a:lstStyle>
            <a:lvl1pPr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202596" y="3562251"/>
            <a:ext cx="1990487" cy="400049"/>
          </a:xfrm>
        </p:spPr>
        <p:txBody>
          <a:bodyPr/>
          <a:lstStyle>
            <a:lvl1pPr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778988" y="3562251"/>
            <a:ext cx="1990487" cy="400049"/>
          </a:xfrm>
        </p:spPr>
        <p:txBody>
          <a:bodyPr/>
          <a:lstStyle>
            <a:lvl1pPr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914401" y="4113015"/>
            <a:ext cx="1990487" cy="898189"/>
          </a:xfrm>
        </p:spPr>
        <p:txBody>
          <a:bodyPr/>
          <a:lstStyle>
            <a:lvl1pPr>
              <a:defRPr lang="en-US" sz="16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90792" y="4113014"/>
            <a:ext cx="1990487" cy="898189"/>
          </a:xfrm>
        </p:spPr>
        <p:txBody>
          <a:bodyPr/>
          <a:lstStyle>
            <a:lvl1pPr>
              <a:defRPr lang="en-US" sz="1600" b="0" i="0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3202596" y="4113014"/>
            <a:ext cx="1990487" cy="898189"/>
          </a:xfrm>
        </p:spPr>
        <p:txBody>
          <a:bodyPr/>
          <a:lstStyle>
            <a:lvl1pPr>
              <a:defRPr lang="en-US" sz="16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7778988" y="4113014"/>
            <a:ext cx="1990487" cy="898189"/>
          </a:xfrm>
        </p:spPr>
        <p:txBody>
          <a:bodyPr/>
          <a:lstStyle>
            <a:lvl1pPr>
              <a:defRPr lang="en-US" sz="16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Oval 33"/>
          <p:cNvSpPr>
            <a:spLocks noChangeAspect="1"/>
          </p:cNvSpPr>
          <p:nvPr userDrawn="1"/>
        </p:nvSpPr>
        <p:spPr>
          <a:xfrm>
            <a:off x="3202596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3202596" y="2586039"/>
            <a:ext cx="720000" cy="720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</p:spPr>
        <p:txBody>
          <a:bodyPr anchor="ctr" anchorCtr="0"/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i="0" kern="120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3" hasCustomPrompt="1"/>
          </p:nvPr>
        </p:nvSpPr>
        <p:spPr>
          <a:xfrm>
            <a:off x="5498613" y="2586039"/>
            <a:ext cx="720000" cy="720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</p:spPr>
        <p:txBody>
          <a:bodyPr anchor="ctr" anchorCtr="0"/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i="0" kern="120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4" hasCustomPrompt="1"/>
          </p:nvPr>
        </p:nvSpPr>
        <p:spPr>
          <a:xfrm>
            <a:off x="7778988" y="2586039"/>
            <a:ext cx="720000" cy="720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</p:spPr>
        <p:txBody>
          <a:bodyPr anchor="ctr" anchorCtr="0"/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i="0" kern="120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095464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22875"/>
            <a:ext cx="10691813" cy="1260000"/>
          </a:xfrm>
          <a:prstGeom prst="rect">
            <a:avLst/>
          </a:prstGeom>
          <a:solidFill>
            <a:srgbClr val="91278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amond 3"/>
          <p:cNvSpPr/>
          <p:nvPr userDrawn="1"/>
        </p:nvSpPr>
        <p:spPr>
          <a:xfrm>
            <a:off x="1733461" y="5743575"/>
            <a:ext cx="1158600" cy="11586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329362" y="550863"/>
            <a:ext cx="3813175" cy="2578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 anchorCtr="0"/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100" b="1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Click to type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41338" y="3279775"/>
            <a:ext cx="3813175" cy="2578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 anchorCtr="0"/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100" b="1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Click to type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11676" y="3279775"/>
            <a:ext cx="5630862" cy="2578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 anchorCtr="0"/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100" b="1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Click to type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863" y="565151"/>
            <a:ext cx="620712" cy="620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38" y="3294060"/>
            <a:ext cx="620712" cy="620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126" y="3294060"/>
            <a:ext cx="620712" cy="620712"/>
          </a:xfrm>
          <a:prstGeom prst="rect">
            <a:avLst/>
          </a:prstGeom>
        </p:spPr>
      </p:pic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00113" y="5444836"/>
            <a:ext cx="3327854" cy="4273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John Doe, Acting Role, Company  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2729" y="5430551"/>
            <a:ext cx="3327854" cy="4273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John Doe, Acting Role, Company  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646863" y="2705026"/>
            <a:ext cx="3327854" cy="4273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John Doe, Acting Role, Company  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66997" y="547207"/>
            <a:ext cx="5630862" cy="2578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 anchorCtr="0"/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100" b="1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Click to type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447" y="561492"/>
            <a:ext cx="620712" cy="620712"/>
          </a:xfrm>
          <a:prstGeom prst="rect">
            <a:avLst/>
          </a:prstGeom>
        </p:spPr>
      </p:pic>
      <p:sp>
        <p:nvSpPr>
          <p:cNvPr id="1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28050" y="2697983"/>
            <a:ext cx="3327854" cy="4273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John Doe, Acting Role, Company 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22875"/>
            <a:ext cx="10691813" cy="1260000"/>
          </a:xfrm>
          <a:prstGeom prst="rect">
            <a:avLst/>
          </a:prstGeom>
          <a:solidFill>
            <a:srgbClr val="91278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9262" y="1642113"/>
            <a:ext cx="8851900" cy="27441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5pPr marL="0" indent="0">
              <a:buNone/>
              <a:defRPr b="1" i="0" baseline="0">
                <a:latin typeface="Gotham" charset="0"/>
                <a:ea typeface="Gotham" charset="0"/>
                <a:cs typeface="Gotha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09262" y="4690450"/>
            <a:ext cx="8851900" cy="27146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09262" y="5034299"/>
            <a:ext cx="8851900" cy="271463"/>
          </a:xfrm>
        </p:spPr>
        <p:txBody>
          <a:bodyPr/>
          <a:lstStyle>
            <a:lvl1pPr>
              <a:defRPr lang="en-US" sz="1600" b="0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 marL="0" indent="0">
              <a:buNone/>
              <a:defRPr lang="en-US" sz="1600" b="0" i="0" kern="1200" dirty="0">
                <a:solidFill>
                  <a:schemeClr val="tx1"/>
                </a:solidFill>
                <a:latin typeface="Gotham Light" charset="0"/>
                <a:ea typeface="Gotham Light" charset="0"/>
                <a:cs typeface="Gotham Light" charset="0"/>
              </a:defRPr>
            </a:lvl5pPr>
          </a:lstStyle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dirty="0"/>
              <a:t>Acting Role, Company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88" y="550863"/>
            <a:ext cx="1091250" cy="1091250"/>
          </a:xfrm>
          <a:prstGeom prst="rect">
            <a:avLst/>
          </a:prstGeom>
        </p:spPr>
      </p:pic>
      <p:sp>
        <p:nvSpPr>
          <p:cNvPr id="12" name="Diamond 11"/>
          <p:cNvSpPr/>
          <p:nvPr userDrawn="1"/>
        </p:nvSpPr>
        <p:spPr>
          <a:xfrm>
            <a:off x="1733461" y="5743575"/>
            <a:ext cx="1158600" cy="11586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04875" y="904875"/>
            <a:ext cx="8864600" cy="8904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0" b="0" i="0" kern="1200" dirty="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rPr>
              <a:t>Get</a:t>
            </a:r>
            <a:r>
              <a:rPr lang="en-US" sz="4000" b="0" i="0" kern="1200" baseline="0" dirty="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rPr>
              <a:t> in touch</a:t>
            </a:r>
            <a:endParaRPr lang="en-US" sz="4000" b="0" i="0" kern="1200" dirty="0">
              <a:solidFill>
                <a:srgbClr val="91278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013" y="6867817"/>
            <a:ext cx="7486958" cy="536593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The Bank Workers Charity is the working name of the Bankers Benevolent Fund, a company </a:t>
            </a:r>
          </a:p>
          <a:p>
            <a:r>
              <a:rPr lang="en-US" dirty="0"/>
              <a:t>limited by guarantee in England (No. 19366) and a charity registered in England (No. 313080)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41339" y="5296829"/>
            <a:ext cx="5641199" cy="1346860"/>
          </a:xfrm>
          <a:prstGeom prst="rect">
            <a:avLst/>
          </a:prstGeom>
          <a:solidFill>
            <a:srgbClr val="91278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0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www.bwcharity.org.uk</a:t>
            </a:r>
            <a:endParaRPr lang="en-US" sz="25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82538" y="5296828"/>
            <a:ext cx="3960000" cy="1346860"/>
          </a:xfrm>
          <a:prstGeom prst="rect">
            <a:avLst/>
          </a:prstGeom>
          <a:solidFill>
            <a:srgbClr val="00206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 anchorCtr="0"/>
          <a:lstStyle/>
          <a:p>
            <a:pPr>
              <a:lnSpc>
                <a:spcPct val="150000"/>
              </a:lnSpc>
            </a:pPr>
            <a:endParaRPr lang="en-US" sz="1600" b="0" i="0" kern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600" b="0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bwcharity</a:t>
            </a:r>
          </a:p>
          <a:p>
            <a:pPr>
              <a:lnSpc>
                <a:spcPct val="150000"/>
              </a:lnSpc>
            </a:pPr>
            <a:r>
              <a:rPr lang="en-US" sz="1600" b="0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Bank Workers Charity </a:t>
            </a:r>
          </a:p>
          <a:p>
            <a:pPr>
              <a:lnSpc>
                <a:spcPct val="150000"/>
              </a:lnSpc>
            </a:pPr>
            <a:r>
              <a:rPr lang="en-US" sz="1600" b="0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@bwcharity</a:t>
            </a:r>
          </a:p>
          <a:p>
            <a:pPr>
              <a:lnSpc>
                <a:spcPct val="150000"/>
              </a:lnSpc>
            </a:pPr>
            <a:endParaRPr lang="en-US" sz="1600" b="0" i="0" kern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900" y="5423054"/>
            <a:ext cx="469392" cy="4693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900" y="5769814"/>
            <a:ext cx="469392" cy="4693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900" y="6102465"/>
            <a:ext cx="469392" cy="46939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14406" y="1872800"/>
            <a:ext cx="194853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500" b="0" dirty="0">
                <a:solidFill>
                  <a:schemeClr val="accent3"/>
                </a:solidFill>
              </a:rPr>
              <a:t>Call us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62944" y="1868154"/>
            <a:ext cx="552994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500" b="0" dirty="0">
                <a:solidFill>
                  <a:schemeClr val="tx2"/>
                </a:solidFill>
              </a:rPr>
              <a:t>0800 0234 934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914410" y="2657325"/>
            <a:ext cx="194853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500" b="0" dirty="0">
                <a:solidFill>
                  <a:schemeClr val="accent3"/>
                </a:solidFill>
              </a:rPr>
              <a:t>Email us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2862948" y="2652679"/>
            <a:ext cx="552994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500" b="0" dirty="0">
                <a:solidFill>
                  <a:schemeClr val="tx2"/>
                </a:solidFill>
              </a:rPr>
              <a:t>hello@bwcharity.org.uk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904875" y="3446497"/>
            <a:ext cx="194853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500" b="0" dirty="0">
                <a:solidFill>
                  <a:schemeClr val="accent3"/>
                </a:solidFill>
              </a:rPr>
              <a:t>Email me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2853413" y="3441851"/>
            <a:ext cx="552994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500" b="0" dirty="0">
                <a:solidFill>
                  <a:schemeClr val="tx2"/>
                </a:solidFill>
              </a:rPr>
              <a:t>paul.barrett@bwcharity.org.uk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00114" y="904875"/>
            <a:ext cx="8869362" cy="771525"/>
          </a:xfrm>
        </p:spPr>
        <p:txBody>
          <a:bodyPr/>
          <a:lstStyle>
            <a:lvl1pPr>
              <a:defRPr>
                <a:solidFill>
                  <a:srgbClr val="91278F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0113" y="2122714"/>
            <a:ext cx="8869362" cy="3603172"/>
          </a:xfrm>
        </p:spPr>
        <p:txBody>
          <a:bodyPr/>
          <a:lstStyle>
            <a:lvl1pPr marL="0" indent="0">
              <a:buClr>
                <a:srgbClr val="91278F"/>
              </a:buClr>
              <a:buFont typeface="Arial" panose="020B0604020202020204" pitchFamily="34" charset="0"/>
              <a:buNone/>
              <a:defRPr lang="en-US" sz="25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4pPr>
              <a:defRPr baseline="0"/>
            </a:lvl4pPr>
          </a:lstStyle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</a:pPr>
            <a:endParaRPr lang="en-US" dirty="0"/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98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768475" y="904874"/>
            <a:ext cx="7132638" cy="573881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000" b="1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Bank Workers Charity exists to help current and former bank employees and their families.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4875" y="349023"/>
            <a:ext cx="8864600" cy="217033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Instruction only // To change background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Right Click, Format background, insert from file</a:t>
            </a:r>
            <a:endParaRPr lang="en-US" sz="1200" b="1" i="0" kern="1200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02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04875" y="904875"/>
            <a:ext cx="8864600" cy="19389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0" b="1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Independent expert support and advice you can trust, dedicated to the banking community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904875" y="3119184"/>
            <a:ext cx="8864600" cy="3462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The Bank Workers Charity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04875" y="3770334"/>
            <a:ext cx="8864600" cy="28733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Offers support to members of the banking community including current, former and retired bank workers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Offers specialist support and solutions for complex and multi-faceted problems arising at home and at work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Takes a proactive approach to wellbeing to help increase productivity and employee engagement in the banking sector</a:t>
            </a:r>
          </a:p>
        </p:txBody>
      </p:sp>
    </p:spTree>
    <p:extLst>
      <p:ext uri="{BB962C8B-B14F-4D97-AF65-F5344CB8AC3E}">
        <p14:creationId xmlns:p14="http://schemas.microsoft.com/office/powerpoint/2010/main" val="23027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00114" y="904875"/>
            <a:ext cx="8869362" cy="771525"/>
          </a:xfrm>
        </p:spPr>
        <p:txBody>
          <a:bodyPr/>
          <a:lstStyle>
            <a:lvl1pPr>
              <a:defRPr>
                <a:solidFill>
                  <a:srgbClr val="91278F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0113" y="2122714"/>
            <a:ext cx="8869362" cy="3603172"/>
          </a:xfrm>
        </p:spPr>
        <p:txBody>
          <a:bodyPr/>
          <a:lstStyle>
            <a:lvl1pPr marL="0" indent="0">
              <a:buClr>
                <a:srgbClr val="91278F"/>
              </a:buClr>
              <a:buFont typeface="Arial" panose="020B0604020202020204" pitchFamily="34" charset="0"/>
              <a:buNone/>
              <a:defRPr lang="en-US" sz="24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4pPr>
              <a:defRPr baseline="0"/>
            </a:lvl4pPr>
          </a:lstStyle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</a:pPr>
            <a:endParaRPr lang="en-US" dirty="0"/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5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04875" y="904875"/>
            <a:ext cx="8864600" cy="19389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700" b="1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The Bank Workers Charity provides tailored services for the banking community – from complex support needs to information and advice to promote wellbeing at home and at work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04875" y="3119184"/>
            <a:ext cx="8864600" cy="3462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Our</a:t>
            </a:r>
            <a:r>
              <a:rPr lang="en-US" sz="2500" b="1" i="0" kern="1200" baseline="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 services include</a:t>
            </a:r>
            <a:endParaRPr lang="en-US" sz="2500" b="1" i="0" kern="1200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04875" y="3770334"/>
            <a:ext cx="8864600" cy="28733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Priority support for those most in need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Access to specialist support services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Digital content and tools for personal wellbeing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Training and support for banks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Facilitating thought leadership and change in the banking sector</a:t>
            </a:r>
          </a:p>
        </p:txBody>
      </p:sp>
    </p:spTree>
    <p:extLst>
      <p:ext uri="{BB962C8B-B14F-4D97-AF65-F5344CB8AC3E}">
        <p14:creationId xmlns:p14="http://schemas.microsoft.com/office/powerpoint/2010/main" val="410625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04876" y="904874"/>
            <a:ext cx="4354717" cy="1562753"/>
          </a:xfrm>
        </p:spPr>
        <p:txBody>
          <a:bodyPr/>
          <a:lstStyle>
            <a:lvl1pPr>
              <a:defRPr b="1" i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04875" y="2761381"/>
            <a:ext cx="4354718" cy="3882307"/>
          </a:xfrm>
        </p:spPr>
        <p:txBody>
          <a:bodyPr anchor="t" anchorCtr="0">
            <a:normAutofit/>
          </a:bodyPr>
          <a:lstStyle>
            <a:lvl1pPr marL="251986" indent="-251986">
              <a:defRPr lang="en-US" sz="1800" b="0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1986" indent="-251986">
              <a:defRPr sz="1600" b="0" i="0">
                <a:latin typeface="Gotham Light" charset="0"/>
                <a:ea typeface="Gotham Light" charset="0"/>
                <a:cs typeface="Gotham Light" charset="0"/>
              </a:defRPr>
            </a:lvl2pPr>
            <a:lvl3pPr marL="251986" indent="-251986">
              <a:defRPr sz="1600" b="0" i="0">
                <a:latin typeface="Gotham Light" charset="0"/>
                <a:ea typeface="Gotham Light" charset="0"/>
                <a:cs typeface="Gotham Light" charset="0"/>
              </a:defRPr>
            </a:lvl3pPr>
            <a:lvl4pPr marL="251986" indent="-251986">
              <a:defRPr sz="1600" b="0" i="0">
                <a:latin typeface="Gotham Light" charset="0"/>
                <a:ea typeface="Gotham Light" charset="0"/>
                <a:cs typeface="Gotham Light" charset="0"/>
              </a:defRPr>
            </a:lvl4pPr>
            <a:lvl5pPr marL="251986" indent="-251986">
              <a:defRPr sz="1600" b="0" i="0">
                <a:latin typeface="Gotham Light" charset="0"/>
                <a:ea typeface="Gotham Light" charset="0"/>
                <a:cs typeface="Gotham Light" charset="0"/>
              </a:defRPr>
            </a:lvl5pPr>
          </a:lstStyle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dirty="0"/>
              <a:t>Click to type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412732" y="904875"/>
            <a:ext cx="4356744" cy="573881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b="0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200" b="0" i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2pPr>
            <a:lvl3pPr>
              <a:defRPr sz="1200" b="0" i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3pPr>
            <a:lvl4pPr>
              <a:defRPr sz="1200" b="0" i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4pPr>
            <a:lvl5pPr>
              <a:defRPr sz="1200" b="0" i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5pPr>
          </a:lstStyle>
          <a:p>
            <a:pPr lvl="0"/>
            <a:r>
              <a:rPr lang="en-US" dirty="0"/>
              <a:t>// Click to insert graph or table</a:t>
            </a:r>
          </a:p>
        </p:txBody>
      </p:sp>
    </p:spTree>
    <p:extLst>
      <p:ext uri="{BB962C8B-B14F-4D97-AF65-F5344CB8AC3E}">
        <p14:creationId xmlns:p14="http://schemas.microsoft.com/office/powerpoint/2010/main" val="1676820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04875"/>
            <a:ext cx="8855075" cy="958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0">
              <a:defRPr/>
            </a:lvl2pPr>
            <a:lvl3pPr marL="360000" indent="-360000">
              <a:buClr>
                <a:schemeClr val="accent1"/>
              </a:buClr>
              <a:defRPr/>
            </a:lvl3pPr>
            <a:lvl4pPr marL="0">
              <a:defRPr/>
            </a:lvl4pPr>
            <a:lvl5pPr marL="360000" indent="-360000"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436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lock content and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50864"/>
            <a:ext cx="3643504" cy="3349624"/>
          </a:xfrm>
          <a:ln w="25400">
            <a:solidFill>
              <a:schemeClr val="bg2"/>
            </a:solidFill>
          </a:ln>
        </p:spPr>
        <p:txBody>
          <a:bodyPr lIns="360000" tIns="360000" rIns="360000" bIns="360000" anchor="t" anchorCtr="0"/>
          <a:lstStyle>
            <a:lvl1pPr>
              <a:defRPr sz="3527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45413" y="550863"/>
            <a:ext cx="5597125" cy="6456362"/>
          </a:xfrm>
          <a:blipFill dpi="0" rotWithShape="1">
            <a:blip r:embed="rId2">
              <a:alphaModFix amt="83000"/>
            </a:blip>
            <a:srcRect/>
            <a:stretch>
              <a:fillRect/>
            </a:stretch>
          </a:blipFill>
        </p:spPr>
        <p:txBody>
          <a:bodyPr tIns="360000" anchor="t"/>
          <a:lstStyle>
            <a:lvl1pPr marL="0" indent="0" algn="ctr">
              <a:buNone/>
              <a:defRPr lang="en-US" sz="1200" b="1" i="0" kern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dirty="0"/>
              <a:t>Instruction only // Click photo icon to replace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338" y="4214812"/>
            <a:ext cx="3643503" cy="2792413"/>
          </a:xfrm>
          <a:solidFill>
            <a:schemeClr val="bg2"/>
          </a:solid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lIns="360000" tIns="360000" rIns="360000" bIns="360000" anchor="t" anchorCtr="0"/>
          <a:lstStyle>
            <a:lvl1pPr marL="0" indent="0">
              <a:buNone/>
              <a:defRPr lang="en-US" sz="16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00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(S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04875" y="904875"/>
            <a:ext cx="6953250" cy="15668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0" b="1" i="0" kern="1200" dirty="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rPr>
              <a:t>What sort of impact are we having?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04875" y="3562096"/>
            <a:ext cx="8864600" cy="346249"/>
          </a:xfrm>
          <a:prstGeom prst="rect">
            <a:avLst/>
          </a:prstGeom>
        </p:spPr>
        <p:txBody>
          <a:bodyPr wrap="square" lIns="0" tIns="0" rIns="0" bIns="0" numCol="4" spcCol="360000">
            <a:noAutofit/>
          </a:bodyPr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8,000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£900,000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96%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92%</a:t>
            </a:r>
          </a:p>
        </p:txBody>
      </p:sp>
      <p:sp>
        <p:nvSpPr>
          <p:cNvPr id="11" name="Oval 10"/>
          <p:cNvSpPr>
            <a:spLocks noChangeAspect="1"/>
          </p:cNvSpPr>
          <p:nvPr userDrawn="1"/>
        </p:nvSpPr>
        <p:spPr>
          <a:xfrm>
            <a:off x="914401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926377" y="2592623"/>
            <a:ext cx="720000" cy="720000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3214688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5502999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>
            <a:spLocks noChangeAspect="1"/>
          </p:cNvSpPr>
          <p:nvPr userDrawn="1"/>
        </p:nvSpPr>
        <p:spPr>
          <a:xfrm>
            <a:off x="7791310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904875" y="4090734"/>
            <a:ext cx="8864600" cy="752729"/>
          </a:xfrm>
          <a:prstGeom prst="rect">
            <a:avLst/>
          </a:prstGeom>
        </p:spPr>
        <p:txBody>
          <a:bodyPr wrap="square" lIns="0" tIns="0" rIns="0" bIns="0" numCol="4" spcCol="360000">
            <a:noAutofit/>
          </a:bodyPr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calls were handled by our free phone helpline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was given out as cash grants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endParaRPr lang="en-US" sz="16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of clients would recommend BWC to a friend or bank colleague</a:t>
            </a:r>
          </a:p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of clients rated our customer service as excellent</a:t>
            </a:r>
          </a:p>
        </p:txBody>
      </p:sp>
      <p:sp>
        <p:nvSpPr>
          <p:cNvPr id="22" name="Oval 21"/>
          <p:cNvSpPr>
            <a:spLocks noChangeAspect="1"/>
          </p:cNvSpPr>
          <p:nvPr userDrawn="1"/>
        </p:nvSpPr>
        <p:spPr>
          <a:xfrm>
            <a:off x="3231288" y="2592623"/>
            <a:ext cx="720000" cy="7200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5505089" y="2592623"/>
            <a:ext cx="720000" cy="720000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>
            <a:off x="7780339" y="2592623"/>
            <a:ext cx="720000" cy="720000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56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Oval 4"/>
          <p:cNvSpPr>
            <a:spLocks noChangeAspect="1"/>
          </p:cNvSpPr>
          <p:nvPr userDrawn="1"/>
        </p:nvSpPr>
        <p:spPr>
          <a:xfrm>
            <a:off x="914401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5490792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7778988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904875" y="2586039"/>
            <a:ext cx="720000" cy="720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</p:spPr>
        <p:txBody>
          <a:bodyPr anchor="ctr" anchorCtr="0"/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914401" y="3562252"/>
            <a:ext cx="1990487" cy="400049"/>
          </a:xfrm>
        </p:spPr>
        <p:txBody>
          <a:bodyPr/>
          <a:lstStyle>
            <a:lvl1pPr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5490792" y="3562251"/>
            <a:ext cx="1990487" cy="400049"/>
          </a:xfrm>
        </p:spPr>
        <p:txBody>
          <a:bodyPr/>
          <a:lstStyle>
            <a:lvl1pPr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202596" y="3562251"/>
            <a:ext cx="1990487" cy="400049"/>
          </a:xfrm>
        </p:spPr>
        <p:txBody>
          <a:bodyPr/>
          <a:lstStyle>
            <a:lvl1pPr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778988" y="3562251"/>
            <a:ext cx="1990487" cy="400049"/>
          </a:xfrm>
        </p:spPr>
        <p:txBody>
          <a:bodyPr/>
          <a:lstStyle>
            <a:lvl1pPr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914401" y="4113015"/>
            <a:ext cx="1990487" cy="898189"/>
          </a:xfrm>
        </p:spPr>
        <p:txBody>
          <a:bodyPr/>
          <a:lstStyle>
            <a:lvl1pPr>
              <a:defRPr lang="en-US" sz="16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90792" y="4113014"/>
            <a:ext cx="1990487" cy="898189"/>
          </a:xfrm>
        </p:spPr>
        <p:txBody>
          <a:bodyPr/>
          <a:lstStyle>
            <a:lvl1pPr>
              <a:defRPr lang="en-US" sz="1600" b="0" i="0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3202596" y="4113014"/>
            <a:ext cx="1990487" cy="898189"/>
          </a:xfrm>
        </p:spPr>
        <p:txBody>
          <a:bodyPr/>
          <a:lstStyle>
            <a:lvl1pPr>
              <a:defRPr lang="en-US" sz="16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7778988" y="4113014"/>
            <a:ext cx="1990487" cy="898189"/>
          </a:xfrm>
        </p:spPr>
        <p:txBody>
          <a:bodyPr/>
          <a:lstStyle>
            <a:lvl1pPr>
              <a:defRPr lang="en-US" sz="1600" b="0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Oval 33"/>
          <p:cNvSpPr>
            <a:spLocks noChangeAspect="1"/>
          </p:cNvSpPr>
          <p:nvPr userDrawn="1"/>
        </p:nvSpPr>
        <p:spPr>
          <a:xfrm>
            <a:off x="3202596" y="259262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3202596" y="2586039"/>
            <a:ext cx="720000" cy="720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</p:spPr>
        <p:txBody>
          <a:bodyPr anchor="ctr" anchorCtr="0"/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i="0" kern="120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3" hasCustomPrompt="1"/>
          </p:nvPr>
        </p:nvSpPr>
        <p:spPr>
          <a:xfrm>
            <a:off x="5498613" y="2586039"/>
            <a:ext cx="720000" cy="720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</p:spPr>
        <p:txBody>
          <a:bodyPr anchor="ctr" anchorCtr="0"/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i="0" kern="120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4" hasCustomPrompt="1"/>
          </p:nvPr>
        </p:nvSpPr>
        <p:spPr>
          <a:xfrm>
            <a:off x="7778988" y="2586039"/>
            <a:ext cx="720000" cy="720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5000" r="15000" b="15000"/>
            </a:stretch>
          </a:blipFill>
        </p:spPr>
        <p:txBody>
          <a:bodyPr anchor="ctr" anchorCtr="0"/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b="1" i="0" kern="1200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1154602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22875"/>
            <a:ext cx="10691813" cy="1260000"/>
          </a:xfrm>
          <a:prstGeom prst="rect">
            <a:avLst/>
          </a:prstGeom>
          <a:solidFill>
            <a:srgbClr val="91278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iamond 3"/>
          <p:cNvSpPr/>
          <p:nvPr userDrawn="1"/>
        </p:nvSpPr>
        <p:spPr>
          <a:xfrm>
            <a:off x="1733461" y="5743575"/>
            <a:ext cx="1158600" cy="11586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329362" y="550863"/>
            <a:ext cx="3813175" cy="2578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 anchorCtr="0"/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100" b="1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Click to type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41338" y="3279775"/>
            <a:ext cx="3813175" cy="2578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 anchorCtr="0"/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100" b="1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Click to type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11676" y="3279775"/>
            <a:ext cx="5630862" cy="2578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 anchorCtr="0"/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100" b="1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Click to type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863" y="565151"/>
            <a:ext cx="620712" cy="620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38" y="3294060"/>
            <a:ext cx="620712" cy="620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126" y="3294060"/>
            <a:ext cx="620712" cy="620712"/>
          </a:xfrm>
          <a:prstGeom prst="rect">
            <a:avLst/>
          </a:prstGeom>
        </p:spPr>
      </p:pic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00113" y="5444836"/>
            <a:ext cx="3327854" cy="4273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John Doe, Acting Role, Company  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2729" y="5430551"/>
            <a:ext cx="3327854" cy="4273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John Doe, Acting Role, Company  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646863" y="2705026"/>
            <a:ext cx="3327854" cy="4273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John Doe, Acting Role, Company  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66997" y="547207"/>
            <a:ext cx="5630862" cy="2578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 anchorCtr="0"/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sz="2100" b="1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Click to type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447" y="561492"/>
            <a:ext cx="620712" cy="620712"/>
          </a:xfrm>
          <a:prstGeom prst="rect">
            <a:avLst/>
          </a:prstGeom>
        </p:spPr>
      </p:pic>
      <p:sp>
        <p:nvSpPr>
          <p:cNvPr id="1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28050" y="2697983"/>
            <a:ext cx="3327854" cy="427324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John Doe, Acting Role, Company  </a:t>
            </a:r>
          </a:p>
        </p:txBody>
      </p:sp>
    </p:spTree>
    <p:extLst>
      <p:ext uri="{BB962C8B-B14F-4D97-AF65-F5344CB8AC3E}">
        <p14:creationId xmlns:p14="http://schemas.microsoft.com/office/powerpoint/2010/main" val="2052987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22875"/>
            <a:ext cx="10691813" cy="1260000"/>
          </a:xfrm>
          <a:prstGeom prst="rect">
            <a:avLst/>
          </a:prstGeom>
          <a:solidFill>
            <a:srgbClr val="91278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9262" y="1642113"/>
            <a:ext cx="8851900" cy="27441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5pPr marL="0" indent="0">
              <a:buNone/>
              <a:defRPr b="1" i="0" baseline="0">
                <a:latin typeface="Gotham" charset="0"/>
                <a:ea typeface="Gotham" charset="0"/>
                <a:cs typeface="Gotha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09262" y="4690450"/>
            <a:ext cx="8851900" cy="27146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>
              <a:defRPr lang="en-US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09262" y="5034299"/>
            <a:ext cx="8851900" cy="271463"/>
          </a:xfrm>
        </p:spPr>
        <p:txBody>
          <a:bodyPr/>
          <a:lstStyle>
            <a:lvl1pPr>
              <a:defRPr lang="en-US" sz="1600" b="0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5pPr marL="0" indent="0">
              <a:buNone/>
              <a:defRPr lang="en-US" sz="1600" b="0" i="0" kern="1200" dirty="0">
                <a:solidFill>
                  <a:schemeClr val="tx1"/>
                </a:solidFill>
                <a:latin typeface="Gotham Light" charset="0"/>
                <a:ea typeface="Gotham Light" charset="0"/>
                <a:cs typeface="Gotham Light" charset="0"/>
              </a:defRPr>
            </a:lvl5pPr>
          </a:lstStyle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dirty="0"/>
              <a:t>Acting Role, Company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88" y="550863"/>
            <a:ext cx="1091250" cy="1091250"/>
          </a:xfrm>
          <a:prstGeom prst="rect">
            <a:avLst/>
          </a:prstGeom>
        </p:spPr>
      </p:pic>
      <p:sp>
        <p:nvSpPr>
          <p:cNvPr id="12" name="Diamond 11"/>
          <p:cNvSpPr/>
          <p:nvPr userDrawn="1"/>
        </p:nvSpPr>
        <p:spPr>
          <a:xfrm>
            <a:off x="1733461" y="5743575"/>
            <a:ext cx="1158600" cy="11586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88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04875" y="904875"/>
            <a:ext cx="8864600" cy="8904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0" b="1" i="0" kern="1200" dirty="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rPr>
              <a:t>Get in touch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012" y="7361693"/>
            <a:ext cx="9667525" cy="45719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The Bank Workers Charity is the working name of the Bankers Benevolent Fund, a company limited by guarantee in England (No. 19366) and a charity registered in England (No. 313080).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41339" y="5296829"/>
            <a:ext cx="5641199" cy="1346860"/>
          </a:xfrm>
          <a:prstGeom prst="rect">
            <a:avLst/>
          </a:prstGeom>
          <a:solidFill>
            <a:srgbClr val="91278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www.bwcharity.org.uk</a:t>
            </a:r>
            <a:endParaRPr lang="en-US" sz="2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82538" y="5296828"/>
            <a:ext cx="3960000" cy="1346860"/>
          </a:xfrm>
          <a:prstGeom prst="rect">
            <a:avLst/>
          </a:prstGeom>
          <a:solidFill>
            <a:srgbClr val="00206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 anchorCtr="0"/>
          <a:lstStyle/>
          <a:p>
            <a:pPr>
              <a:lnSpc>
                <a:spcPct val="150000"/>
              </a:lnSpc>
            </a:pPr>
            <a:r>
              <a:rPr lang="en-US" sz="1600" b="1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bwcharity</a:t>
            </a:r>
          </a:p>
          <a:p>
            <a:pPr>
              <a:lnSpc>
                <a:spcPct val="150000"/>
              </a:lnSpc>
            </a:pPr>
            <a:r>
              <a:rPr lang="en-US" sz="1600" b="1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@bwcharity</a:t>
            </a:r>
          </a:p>
          <a:p>
            <a:pPr>
              <a:lnSpc>
                <a:spcPct val="150000"/>
              </a:lnSpc>
            </a:pPr>
            <a:r>
              <a:rPr lang="en-US" sz="1600" b="1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Bank Workers Charity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900" y="5423054"/>
            <a:ext cx="469392" cy="4693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900" y="5769814"/>
            <a:ext cx="469392" cy="4693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900" y="6102465"/>
            <a:ext cx="469392" cy="469392"/>
          </a:xfrm>
          <a:prstGeom prst="rect">
            <a:avLst/>
          </a:prstGeom>
        </p:spPr>
      </p:pic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62941" y="1807030"/>
            <a:ext cx="5529943" cy="435427"/>
          </a:xfr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0" i="0" kern="1200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marL="0" lv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5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0800 0234 834</a:t>
            </a:r>
            <a:endParaRPr lang="en-US" sz="2500" b="1" i="0" kern="1200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1809653"/>
            <a:ext cx="1948542" cy="429619"/>
          </a:xfrm>
        </p:spPr>
        <p:txBody>
          <a:bodyPr/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Call us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862941" y="2416629"/>
            <a:ext cx="5529943" cy="435427"/>
          </a:xfr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0" i="0" kern="1200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marL="0" lv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500" b="0" i="0" kern="1200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hello@bwcharity.org.uk</a:t>
            </a:r>
            <a:endParaRPr lang="en-US" sz="2500" b="1" i="0" kern="1200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2" y="2419252"/>
            <a:ext cx="1948542" cy="429619"/>
          </a:xfrm>
        </p:spPr>
        <p:txBody>
          <a:bodyPr/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Email us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862941" y="3036126"/>
            <a:ext cx="5529943" cy="435427"/>
          </a:xfr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0" i="0" kern="1200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500" b="0" i="0" kern="1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omair.makhdumi@bwcharity.org.uk</a:t>
            </a:r>
          </a:p>
          <a:p>
            <a:pPr marL="0" lv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500" b="1" i="0" kern="1200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2" y="3038749"/>
            <a:ext cx="1948542" cy="429619"/>
          </a:xfrm>
        </p:spPr>
        <p:txBody>
          <a:bodyPr/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07943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Email me</a:t>
            </a:r>
          </a:p>
        </p:txBody>
      </p:sp>
    </p:spTree>
    <p:extLst>
      <p:ext uri="{BB962C8B-B14F-4D97-AF65-F5344CB8AC3E}">
        <p14:creationId xmlns:p14="http://schemas.microsoft.com/office/powerpoint/2010/main" val="163630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layout (D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00114" y="904875"/>
            <a:ext cx="8869362" cy="771525"/>
          </a:xfrm>
        </p:spPr>
        <p:txBody>
          <a:bodyPr/>
          <a:lstStyle>
            <a:lvl1pPr>
              <a:defRPr>
                <a:solidFill>
                  <a:srgbClr val="91278F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0114" y="2122714"/>
            <a:ext cx="4310062" cy="3603172"/>
          </a:xfrm>
        </p:spPr>
        <p:txBody>
          <a:bodyPr/>
          <a:lstStyle>
            <a:lvl1pPr marL="0" indent="0">
              <a:buClr>
                <a:srgbClr val="91278F"/>
              </a:buClr>
              <a:buFont typeface="Arial" panose="020B0604020202020204" pitchFamily="34" charset="0"/>
              <a:buNone/>
              <a:defRPr lang="en-US" sz="24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4pPr>
              <a:defRPr baseline="0"/>
            </a:lvl4pPr>
          </a:lstStyle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</a:pPr>
            <a:endParaRPr lang="en-US" dirty="0"/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F0B7B8B-AF1A-4593-B300-1D94368855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0276" y="2122714"/>
            <a:ext cx="4309200" cy="3603172"/>
          </a:xfrm>
        </p:spPr>
        <p:txBody>
          <a:bodyPr/>
          <a:lstStyle>
            <a:lvl1pPr marL="0" indent="0">
              <a:buClr>
                <a:srgbClr val="91278F"/>
              </a:buClr>
              <a:buFont typeface="Arial" panose="020B0604020202020204" pitchFamily="34" charset="0"/>
              <a:buNone/>
              <a:defRPr lang="en-US" sz="24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4pPr>
              <a:defRPr baseline="0"/>
            </a:lvl4pPr>
          </a:lstStyle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</a:pPr>
            <a:endParaRPr lang="en-US" dirty="0"/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7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 / image layout (D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00114" y="904875"/>
            <a:ext cx="8869362" cy="771525"/>
          </a:xfrm>
        </p:spPr>
        <p:txBody>
          <a:bodyPr/>
          <a:lstStyle>
            <a:lvl1pPr>
              <a:defRPr>
                <a:solidFill>
                  <a:srgbClr val="91278F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0114" y="2122714"/>
            <a:ext cx="4310062" cy="3603172"/>
          </a:xfrm>
        </p:spPr>
        <p:txBody>
          <a:bodyPr/>
          <a:lstStyle>
            <a:lvl1pPr marL="0" indent="0">
              <a:buClr>
                <a:srgbClr val="91278F"/>
              </a:buClr>
              <a:buFont typeface="Arial" panose="020B0604020202020204" pitchFamily="34" charset="0"/>
              <a:buNone/>
              <a:defRPr lang="en-US" sz="2500" b="0" i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4pPr>
              <a:defRPr baseline="0"/>
            </a:lvl4pPr>
          </a:lstStyle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</a:pPr>
            <a:endParaRPr lang="en-US" dirty="0"/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</a:pP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5B6F65-FE8E-4C2F-97CE-028BD2E969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61200" y="2124000"/>
            <a:ext cx="4309200" cy="36036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01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Cover">
    <p:bg>
      <p:bgPr>
        <a:blipFill dpi="0" rotWithShape="1">
          <a:blip r:embed="rId2" cstate="screen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04875" y="1884671"/>
            <a:ext cx="8864600" cy="181050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04875" y="3933173"/>
            <a:ext cx="8864600" cy="271051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500" b="1" i="0" kern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Secondary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4875" y="349023"/>
            <a:ext cx="8864600" cy="217033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Instruction only // To change background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Right Click, Format background, insert from file</a:t>
            </a:r>
            <a:endParaRPr lang="en-US" sz="1200" b="1" i="0" kern="1200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tatement">
    <p:bg>
      <p:bgPr>
        <a:blipFill dpi="0" rotWithShape="1">
          <a:blip r:embed="rId2">
            <a:alphaModFix amt="8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768475" y="904874"/>
            <a:ext cx="7132638" cy="573881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000" b="1" i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Bank Workers Charity exists to help current and former bank employees and their families.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4875" y="349023"/>
            <a:ext cx="8864600" cy="217033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Instruction only // To change background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Right Click, Format background, insert from file</a:t>
            </a:r>
            <a:endParaRPr lang="en-US" sz="1200" b="1" i="0" kern="1200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6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04875" y="904875"/>
            <a:ext cx="8864600" cy="19389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0" b="1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Independent expert support and advice you can trust, dedicated to the banking community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904875" y="3119184"/>
            <a:ext cx="8864600" cy="3462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The Bank Workers Charity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04875" y="3770334"/>
            <a:ext cx="8864600" cy="28733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Offers support to members of the banking community including current, former and retired bank workers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Offers specialist support and solutions for complex and multi-faceted problems arising at home and at work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Takes a proactive approach to wellbeing to help increase productivity and employee engagement in the banking sector</a:t>
            </a:r>
          </a:p>
        </p:txBody>
      </p:sp>
    </p:spTree>
    <p:extLst>
      <p:ext uri="{BB962C8B-B14F-4D97-AF65-F5344CB8AC3E}">
        <p14:creationId xmlns:p14="http://schemas.microsoft.com/office/powerpoint/2010/main" val="94730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04875" y="904875"/>
            <a:ext cx="8864600" cy="19389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700" b="1" i="0" kern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The Bank Workers Charity provides tailored services for the banking community – from complex support needs to information and advice to promote wellbeing at home and at work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04875" y="3119184"/>
            <a:ext cx="8864600" cy="3462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lv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</a:pPr>
            <a:r>
              <a:rPr lang="en-US" sz="2500" b="1" i="0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Our</a:t>
            </a:r>
            <a:r>
              <a:rPr lang="en-US" sz="2500" b="1" i="0" kern="1200" baseline="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 services include</a:t>
            </a:r>
            <a:endParaRPr lang="en-US" sz="2500" b="1" i="0" kern="1200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04875" y="3770334"/>
            <a:ext cx="8864600" cy="28733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Priority support for those most in need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Access to specialist support services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Digital content and tools for personal wellbeing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Training and support for banks</a:t>
            </a:r>
          </a:p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8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Facilitating thought leadership and change in the banking sector</a:t>
            </a:r>
          </a:p>
        </p:txBody>
      </p:sp>
    </p:spTree>
    <p:extLst>
      <p:ext uri="{BB962C8B-B14F-4D97-AF65-F5344CB8AC3E}">
        <p14:creationId xmlns:p14="http://schemas.microsoft.com/office/powerpoint/2010/main" val="206482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04876" y="904874"/>
            <a:ext cx="4354717" cy="1562753"/>
          </a:xfrm>
        </p:spPr>
        <p:txBody>
          <a:bodyPr/>
          <a:lstStyle>
            <a:lvl1pPr>
              <a:defRPr b="1" i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04875" y="2761381"/>
            <a:ext cx="4354718" cy="3882307"/>
          </a:xfrm>
        </p:spPr>
        <p:txBody>
          <a:bodyPr anchor="t" anchorCtr="0">
            <a:normAutofit/>
          </a:bodyPr>
          <a:lstStyle>
            <a:lvl1pPr marL="251986" indent="-251986">
              <a:defRPr lang="en-US" sz="1800" b="0" i="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51986" indent="-251986">
              <a:defRPr sz="1600" b="0" i="0">
                <a:latin typeface="Gotham Light" charset="0"/>
                <a:ea typeface="Gotham Light" charset="0"/>
                <a:cs typeface="Gotham Light" charset="0"/>
              </a:defRPr>
            </a:lvl2pPr>
            <a:lvl3pPr marL="251986" indent="-251986">
              <a:defRPr sz="1600" b="0" i="0">
                <a:latin typeface="Gotham Light" charset="0"/>
                <a:ea typeface="Gotham Light" charset="0"/>
                <a:cs typeface="Gotham Light" charset="0"/>
              </a:defRPr>
            </a:lvl3pPr>
            <a:lvl4pPr marL="251986" indent="-251986">
              <a:defRPr sz="1600" b="0" i="0">
                <a:latin typeface="Gotham Light" charset="0"/>
                <a:ea typeface="Gotham Light" charset="0"/>
                <a:cs typeface="Gotham Light" charset="0"/>
              </a:defRPr>
            </a:lvl4pPr>
            <a:lvl5pPr marL="251986" indent="-251986">
              <a:defRPr sz="1600" b="0" i="0">
                <a:latin typeface="Gotham Light" charset="0"/>
                <a:ea typeface="Gotham Light" charset="0"/>
                <a:cs typeface="Gotham Light" charset="0"/>
              </a:defRPr>
            </a:lvl5pPr>
          </a:lstStyle>
          <a:p>
            <a:pPr marL="285750" lvl="0" indent="-28575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dirty="0"/>
              <a:t>Click to type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412732" y="904875"/>
            <a:ext cx="4356744" cy="573881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b="0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200" b="0" i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2pPr>
            <a:lvl3pPr>
              <a:defRPr sz="1200" b="0" i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3pPr>
            <a:lvl4pPr>
              <a:defRPr sz="1200" b="0" i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4pPr>
            <a:lvl5pPr>
              <a:defRPr sz="1200" b="0" i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5pPr>
          </a:lstStyle>
          <a:p>
            <a:pPr lvl="0"/>
            <a:r>
              <a:rPr lang="en-US" dirty="0"/>
              <a:t>// Click to insert graph or table</a:t>
            </a:r>
          </a:p>
        </p:txBody>
      </p:sp>
    </p:spTree>
    <p:extLst>
      <p:ext uri="{BB962C8B-B14F-4D97-AF65-F5344CB8AC3E}">
        <p14:creationId xmlns:p14="http://schemas.microsoft.com/office/powerpoint/2010/main" val="19945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2156" y="904875"/>
            <a:ext cx="8877320" cy="9587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2012414"/>
            <a:ext cx="8869363" cy="4631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941" y="6840198"/>
            <a:ext cx="1788597" cy="4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4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701" r:id="rId3"/>
    <p:sldLayoutId id="2147483702" r:id="rId4"/>
    <p:sldLayoutId id="2147483671" r:id="rId5"/>
    <p:sldLayoutId id="2147483684" r:id="rId6"/>
    <p:sldLayoutId id="2147483672" r:id="rId7"/>
    <p:sldLayoutId id="2147483673" r:id="rId8"/>
    <p:sldLayoutId id="2147483674" r:id="rId9"/>
    <p:sldLayoutId id="2147483662" r:id="rId10"/>
    <p:sldLayoutId id="2147483669" r:id="rId11"/>
    <p:sldLayoutId id="2147483683" r:id="rId12"/>
    <p:sldLayoutId id="2147483685" r:id="rId13"/>
    <p:sldLayoutId id="2147483666" r:id="rId14"/>
    <p:sldLayoutId id="2147483682" r:id="rId15"/>
    <p:sldLayoutId id="2147483667" r:id="rId16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1278F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1007943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Font typeface="Arial" panose="020B0604020202020204" pitchFamily="34" charset="0"/>
        <a:buNone/>
        <a:defRPr sz="3086" b="1" i="0" kern="1200">
          <a:solidFill>
            <a:schemeClr val="accent3"/>
          </a:solidFill>
          <a:latin typeface="Arial" charset="0"/>
          <a:ea typeface="Arial" charset="0"/>
          <a:cs typeface="Arial" charset="0"/>
        </a:defRPr>
      </a:lvl1pPr>
      <a:lvl2pPr marL="360000" indent="-360000" algn="l" defTabSz="1007943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Font typeface="Arial" panose="020B0604020202020204" pitchFamily="34" charset="0"/>
        <a:buNone/>
        <a:defRPr lang="en-US" sz="2400" b="0" i="0" kern="1200" dirty="0" smtClean="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360000" indent="-360000" algn="l" defTabSz="1007943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/>
        </a:buClr>
        <a:buFont typeface="Arial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360000" indent="-360000" algn="l" defTabSz="1007943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Font typeface="Arial" panose="020B0604020202020204" pitchFamily="34" charset="0"/>
        <a:buNone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360000" indent="-360000" algn="l" defTabSz="1007943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1" userDrawn="1">
          <p15:clr>
            <a:srgbClr val="F26B43"/>
          </p15:clr>
        </p15:guide>
        <p15:guide id="2" pos="567" userDrawn="1">
          <p15:clr>
            <a:srgbClr val="F26B43"/>
          </p15:clr>
        </p15:guide>
        <p15:guide id="3" pos="6154" userDrawn="1">
          <p15:clr>
            <a:srgbClr val="F26B43"/>
          </p15:clr>
        </p15:guide>
        <p15:guide id="4" pos="6389" userDrawn="1">
          <p15:clr>
            <a:srgbClr val="F26B43"/>
          </p15:clr>
        </p15:guide>
        <p15:guide id="5" orient="horz" pos="347" userDrawn="1">
          <p15:clr>
            <a:srgbClr val="F26B43"/>
          </p15:clr>
        </p15:guide>
        <p15:guide id="6" orient="horz" pos="570" userDrawn="1">
          <p15:clr>
            <a:srgbClr val="F26B43"/>
          </p15:clr>
        </p15:guide>
        <p15:guide id="7" orient="horz" pos="4185" userDrawn="1">
          <p15:clr>
            <a:srgbClr val="F26B43"/>
          </p15:clr>
        </p15:guide>
        <p15:guide id="8" orient="horz" pos="44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2156" y="904875"/>
            <a:ext cx="8877320" cy="9587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2012414"/>
            <a:ext cx="8869363" cy="4631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517" y="6841185"/>
            <a:ext cx="1788597" cy="4967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61CB41-C398-4A42-8418-5F5F461B16ED}"/>
              </a:ext>
            </a:extLst>
          </p:cNvPr>
          <p:cNvSpPr txBox="1"/>
          <p:nvPr userDrawn="1"/>
        </p:nvSpPr>
        <p:spPr>
          <a:xfrm>
            <a:off x="9456570" y="69049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2A487-F39E-4FC3-B23A-337DCCE09EC1}"/>
              </a:ext>
            </a:extLst>
          </p:cNvPr>
          <p:cNvSpPr txBox="1"/>
          <p:nvPr userDrawn="1"/>
        </p:nvSpPr>
        <p:spPr>
          <a:xfrm>
            <a:off x="892156" y="6904905"/>
            <a:ext cx="239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www.bwcharity.org.uk</a:t>
            </a:r>
          </a:p>
        </p:txBody>
      </p:sp>
    </p:spTree>
    <p:extLst>
      <p:ext uri="{BB962C8B-B14F-4D97-AF65-F5344CB8AC3E}">
        <p14:creationId xmlns:p14="http://schemas.microsoft.com/office/powerpoint/2010/main" val="173333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1278F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1007943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Font typeface="Arial" panose="020B0604020202020204" pitchFamily="34" charset="0"/>
        <a:buNone/>
        <a:defRPr sz="3086" b="1" i="0" kern="1200">
          <a:solidFill>
            <a:schemeClr val="accent3"/>
          </a:solidFill>
          <a:latin typeface="Arial" charset="0"/>
          <a:ea typeface="Arial" charset="0"/>
          <a:cs typeface="Arial" charset="0"/>
        </a:defRPr>
      </a:lvl1pPr>
      <a:lvl2pPr marL="360000" indent="-360000" algn="l" defTabSz="1007943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Font typeface="Arial" panose="020B0604020202020204" pitchFamily="34" charset="0"/>
        <a:buNone/>
        <a:defRPr lang="en-US" sz="2500" b="0" i="0" kern="1200" dirty="0" smtClean="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360000" indent="-360000" algn="l" defTabSz="1007943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/>
        </a:buClr>
        <a:buFont typeface="Arial" charset="0"/>
        <a:buChar char="•"/>
        <a:defRPr sz="25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360000" indent="-360000" algn="l" defTabSz="1007943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Font typeface="Arial" panose="020B0604020202020204" pitchFamily="34" charset="0"/>
        <a:buNone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360000" indent="-360000" algn="l" defTabSz="1007943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1">
          <p15:clr>
            <a:srgbClr val="F26B43"/>
          </p15:clr>
        </p15:guide>
        <p15:guide id="2" pos="567">
          <p15:clr>
            <a:srgbClr val="F26B43"/>
          </p15:clr>
        </p15:guide>
        <p15:guide id="3" pos="6154">
          <p15:clr>
            <a:srgbClr val="F26B43"/>
          </p15:clr>
        </p15:guide>
        <p15:guide id="4" pos="6389">
          <p15:clr>
            <a:srgbClr val="F26B43"/>
          </p15:clr>
        </p15:guide>
        <p15:guide id="5" orient="horz" pos="347">
          <p15:clr>
            <a:srgbClr val="F26B43"/>
          </p15:clr>
        </p15:guide>
        <p15:guide id="6" orient="horz" pos="570">
          <p15:clr>
            <a:srgbClr val="F26B43"/>
          </p15:clr>
        </p15:guide>
        <p15:guide id="7" orient="horz" pos="4185">
          <p15:clr>
            <a:srgbClr val="F26B43"/>
          </p15:clr>
        </p15:guide>
        <p15:guide id="8" orient="horz" pos="4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Understanding grief and </a:t>
            </a:r>
            <a:r>
              <a:rPr lang="en-GB"/>
              <a:t>loss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Paul Barrett – Head of Wellbeing</a:t>
            </a:r>
          </a:p>
        </p:txBody>
      </p:sp>
    </p:spTree>
    <p:extLst>
      <p:ext uri="{BB962C8B-B14F-4D97-AF65-F5344CB8AC3E}">
        <p14:creationId xmlns:p14="http://schemas.microsoft.com/office/powerpoint/2010/main" val="773848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068" y="674091"/>
            <a:ext cx="8869362" cy="771525"/>
          </a:xfrm>
        </p:spPr>
        <p:txBody>
          <a:bodyPr/>
          <a:lstStyle/>
          <a:p>
            <a:r>
              <a:rPr lang="en-US" dirty="0"/>
              <a:t>The importance of communication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DAAC4-ADB7-4961-AFF4-6F1C789F05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2418" y="1633826"/>
            <a:ext cx="8869362" cy="3473094"/>
          </a:xfrm>
        </p:spPr>
        <p:txBody>
          <a:bodyPr numCol="2" spcCol="540000"/>
          <a:lstStyle/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Be ready to talk about someone loss  – just listening to them is hugely 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Many people process their grief by  telling their story so be patient and stay with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Ask them what they want. Don’t make assumptions  about how they are doing or what support would be helpful -  ask them.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  <a:p>
            <a:r>
              <a:rPr lang="en-US" sz="1800" b="1" u="sng" dirty="0">
                <a:solidFill>
                  <a:srgbClr val="000090"/>
                </a:solidFill>
              </a:rPr>
              <a:t>Examples of communication going wrong</a:t>
            </a:r>
            <a:endParaRPr lang="en-US" sz="1800" b="1" dirty="0">
              <a:solidFill>
                <a:srgbClr val="00009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90"/>
                </a:solidFill>
              </a:rPr>
              <a:t>“I returned to work after two and a half months - the lack of understanding and support was incredible. No-one spoke to me about my husband or the situation. It was  the ultimate elephant in the room.”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9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90"/>
                </a:solidFill>
              </a:rPr>
              <a:t>I went back too quickly – the funeral was on the Friday and I returned to work on the Monday. I sat down and the guy sitting opposite me asked if I’d been on holiday. I was aghast that he didn’t know and had to explain my husband had died of cancer.”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9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89355" y="1540042"/>
            <a:ext cx="8855075" cy="16042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2100" dirty="0">
              <a:solidFill>
                <a:schemeClr val="accent5"/>
              </a:solidFill>
            </a:endParaRPr>
          </a:p>
          <a:p>
            <a:endParaRPr lang="en-GB" sz="1600" dirty="0"/>
          </a:p>
        </p:txBody>
      </p:sp>
      <p:pic>
        <p:nvPicPr>
          <p:cNvPr id="5" name="Picture 4" descr="Screen Shot 2020-05-11 at 10.21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63" y="4627259"/>
            <a:ext cx="3766977" cy="180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57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25" y="761380"/>
            <a:ext cx="8869362" cy="771525"/>
          </a:xfrm>
        </p:spPr>
        <p:txBody>
          <a:bodyPr/>
          <a:lstStyle/>
          <a:p>
            <a:r>
              <a:rPr lang="en-US" dirty="0"/>
              <a:t>Least and most helpful things to a bereaved person</a:t>
            </a:r>
            <a:br>
              <a:rPr lang="en-US" sz="18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0113" y="1532905"/>
            <a:ext cx="8855075" cy="40395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sz="28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1EC42-E752-459F-AB0E-7370C06190D5}"/>
              </a:ext>
            </a:extLst>
          </p:cNvPr>
          <p:cNvSpPr txBox="1"/>
          <p:nvPr/>
        </p:nvSpPr>
        <p:spPr>
          <a:xfrm>
            <a:off x="900114" y="6214652"/>
            <a:ext cx="8539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51% of people worry about saying the wrong thing to a bereaved person -   only 48% felt they would know what to do and say  </a:t>
            </a:r>
            <a:b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   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From making peace with death – The Co-operative Funeralcare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5994BBA1-CB20-4C10-8C97-5CC406E11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044044"/>
              </p:ext>
            </p:extLst>
          </p:nvPr>
        </p:nvGraphicFramePr>
        <p:xfrm>
          <a:off x="936624" y="2312745"/>
          <a:ext cx="8818563" cy="3602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368">
                  <a:extLst>
                    <a:ext uri="{9D8B030D-6E8A-4147-A177-3AD203B41FA5}">
                      <a16:colId xmlns:a16="http://schemas.microsoft.com/office/drawing/2014/main" val="2370587814"/>
                    </a:ext>
                  </a:extLst>
                </a:gridCol>
                <a:gridCol w="4014922">
                  <a:extLst>
                    <a:ext uri="{9D8B030D-6E8A-4147-A177-3AD203B41FA5}">
                      <a16:colId xmlns:a16="http://schemas.microsoft.com/office/drawing/2014/main" val="2226028391"/>
                    </a:ext>
                  </a:extLst>
                </a:gridCol>
                <a:gridCol w="4254273">
                  <a:extLst>
                    <a:ext uri="{9D8B030D-6E8A-4147-A177-3AD203B41FA5}">
                      <a16:colId xmlns:a16="http://schemas.microsoft.com/office/drawing/2014/main" val="657167642"/>
                    </a:ext>
                  </a:extLst>
                </a:gridCol>
              </a:tblGrid>
              <a:tr h="449096">
                <a:tc gridSpan="2">
                  <a:txBody>
                    <a:bodyPr/>
                    <a:lstStyle/>
                    <a:p>
                      <a:r>
                        <a:rPr lang="en-GB" sz="1800" b="1" dirty="0"/>
                        <a:t>Most helpful during a bereavement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Least helpful during a bereavement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731107"/>
                  </a:ext>
                </a:extLst>
              </a:tr>
              <a:tr h="480073">
                <a:tc>
                  <a:txBody>
                    <a:bodyPr/>
                    <a:lstStyle/>
                    <a:p>
                      <a:r>
                        <a:rPr lang="en-GB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Asking if they were ok (41%)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People avoiding the subject (17%)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177037"/>
                  </a:ext>
                </a:extLst>
              </a:tr>
              <a:tr h="696214">
                <a:tc>
                  <a:txBody>
                    <a:bodyPr/>
                    <a:lstStyle/>
                    <a:p>
                      <a:r>
                        <a:rPr lang="en-GB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Asking if they could do anything (32%)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People equating their grief with their own (17%)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275417"/>
                  </a:ext>
                </a:extLst>
              </a:tr>
              <a:tr h="696214">
                <a:tc>
                  <a:txBody>
                    <a:bodyPr/>
                    <a:lstStyle/>
                    <a:p>
                      <a:r>
                        <a:rPr lang="en-GB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Having friends and family sit with them (19%)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People avoiding them (15%)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62461"/>
                  </a:ext>
                </a:extLst>
              </a:tr>
              <a:tr h="696214">
                <a:tc>
                  <a:txBody>
                    <a:bodyPr/>
                    <a:lstStyle/>
                    <a:p>
                      <a:r>
                        <a:rPr lang="en-GB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Asked if they wanted to talk about their loved one (18%)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Being told to cheer up (15%)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051696"/>
                  </a:ext>
                </a:extLst>
              </a:tr>
              <a:tr h="584469">
                <a:tc>
                  <a:txBody>
                    <a:bodyPr/>
                    <a:lstStyle/>
                    <a:p>
                      <a:r>
                        <a:rPr lang="en-GB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Giving them time off work (16%)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Being treated differently (11%)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2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175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20" y="519112"/>
            <a:ext cx="8869362" cy="771525"/>
          </a:xfrm>
        </p:spPr>
        <p:txBody>
          <a:bodyPr/>
          <a:lstStyle/>
          <a:p>
            <a:r>
              <a:rPr lang="en-US" dirty="0"/>
              <a:t>What to say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28D656-14BF-4E10-99C3-A215AD8A16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5825" y="1376669"/>
            <a:ext cx="8869362" cy="3799682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Do’s </a:t>
            </a:r>
            <a:br>
              <a:rPr lang="en-US" dirty="0">
                <a:solidFill>
                  <a:schemeClr val="accent3"/>
                </a:solidFill>
              </a:rPr>
            </a:br>
            <a:endParaRPr lang="en-US" dirty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“I’m really sorry about your loss”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“Is there anything we can do to make things easier right now?”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“How are you today?” is better than “How are you?”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 their return – “It’s great to have you back – is there anything I can do?”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90587" y="1573179"/>
            <a:ext cx="8864600" cy="3462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defTabSz="1007943">
              <a:lnSpc>
                <a:spcPct val="90000"/>
              </a:lnSpc>
              <a:spcBef>
                <a:spcPts val="1102"/>
              </a:spcBef>
            </a:pPr>
            <a:endParaRPr lang="en-GB" sz="2000" b="1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Screen Shot 2020-05-11 at 10.35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" y="4656309"/>
            <a:ext cx="4735245" cy="225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6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say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8262C-A755-46BA-AB11-4B36DD2B75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Don’ts</a:t>
            </a:r>
          </a:p>
          <a:p>
            <a:r>
              <a:rPr lang="en-US" dirty="0"/>
              <a:t>The following phrases should be avoided: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“She had a good innings”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“You’re going to be fine.”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“You’re young, so you can still have another child.”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“They’re in a better place.”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“Everything happens for a reason.”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“It’s God’s will”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“It’s for the best – they were suffering weren’t they?”</a:t>
            </a:r>
            <a:br>
              <a:rPr lang="en-US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90587" y="1573179"/>
            <a:ext cx="8864600" cy="3462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defTabSz="1007943">
              <a:lnSpc>
                <a:spcPct val="90000"/>
              </a:lnSpc>
              <a:spcBef>
                <a:spcPts val="1102"/>
              </a:spcBef>
            </a:pPr>
            <a:endParaRPr lang="en-GB" sz="2000" b="1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 descr="Screen Shot 2020-05-11 at 10.42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89" y="971550"/>
            <a:ext cx="33528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4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4" y="372335"/>
            <a:ext cx="8869362" cy="771525"/>
          </a:xfrm>
        </p:spPr>
        <p:txBody>
          <a:bodyPr/>
          <a:lstStyle/>
          <a:p>
            <a:r>
              <a:rPr lang="en-US" sz="3600" dirty="0"/>
              <a:t>Managerial considerations 1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900113" y="1461071"/>
            <a:ext cx="8869362" cy="5569908"/>
          </a:xfrm>
        </p:spPr>
        <p:txBody>
          <a:bodyPr numCol="2" spcCol="540000"/>
          <a:lstStyle/>
          <a:p>
            <a:r>
              <a:rPr lang="en-US" sz="1800" b="1" u="sng" dirty="0">
                <a:solidFill>
                  <a:srgbClr val="91268E"/>
                </a:solidFill>
              </a:rPr>
              <a:t>Before the employee resumes work    </a:t>
            </a:r>
          </a:p>
          <a:p>
            <a:endParaRPr lang="en-US" sz="1800" b="1" u="sng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Offer your condolences.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Ask the employee how they would like you to keep in touch and when the best time for you to contact them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Ask the employee what information   they would like you to share with their co-workers and .if they’re happy for co-workers to contact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If giving them key information, and they  appear not to be taking everything in,   agree to email them or call them again later.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Consider how much time they may need to make arrangements or fulfill religious or cultural funeral traditions.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3" name="Picture 2" descr="Screen Shot 2020-05-11 at 10.08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65" y="1870715"/>
            <a:ext cx="3536500" cy="38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0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4" y="372335"/>
            <a:ext cx="8869362" cy="771525"/>
          </a:xfrm>
        </p:spPr>
        <p:txBody>
          <a:bodyPr/>
          <a:lstStyle/>
          <a:p>
            <a:r>
              <a:rPr lang="en-US" sz="3600" dirty="0"/>
              <a:t>Managerial considerations 2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749909" y="1389647"/>
            <a:ext cx="8869362" cy="5369512"/>
          </a:xfrm>
        </p:spPr>
        <p:txBody>
          <a:bodyPr numCol="2" spcCol="540000"/>
          <a:lstStyle/>
          <a:p>
            <a:r>
              <a:rPr lang="en-US" sz="1800" b="1" u="sng" dirty="0">
                <a:solidFill>
                  <a:schemeClr val="accent3"/>
                </a:solidFill>
              </a:rPr>
              <a:t>After the return to work</a:t>
            </a:r>
          </a:p>
          <a:p>
            <a:endParaRPr lang="en-US" sz="1800" b="1" u="sng" dirty="0">
              <a:solidFill>
                <a:schemeClr val="accent3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Don’t assume that a return to work    means a return to business as usual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In the early stages of bereavement  avoid giving them any major new tasks until you feel they’re ready for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Monitor their return – in the early  days, check in frequently but with a light touch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Review workloads and timelines; some adjustments may need to be made.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Allow them to work flexibly if possible. Let them have more time off if they have lots to do .Be ready to lend a listening ear.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 Take bereavement into account, should there be any impact on  performance.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Make them aware of their Employee Assistance Programme and BWC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Landmark dates (birthdays, Xmas or holidays etc.) may increase the employee’s sense of loss each time they come around.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4178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20-03-31 at 17.0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4787900"/>
            <a:ext cx="9931400" cy="172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838200"/>
            <a:ext cx="93345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600" dirty="0">
                <a:solidFill>
                  <a:schemeClr val="accent3"/>
                </a:solidFill>
              </a:rPr>
              <a:t>Get in touch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solidFill>
                  <a:srgbClr val="91268E"/>
                </a:solidFill>
              </a:rPr>
              <a:t>Our helpline: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0800 0234 834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91268E"/>
                </a:solidFill>
              </a:rPr>
              <a:t>Email us: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hello@bwcharity.org.uk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91268E"/>
                </a:solidFill>
              </a:rPr>
              <a:t>Email me: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paul.barrett@bwcharity.org.uk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5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2340"/>
            <a:ext cx="8855075" cy="551394"/>
          </a:xfrm>
        </p:spPr>
        <p:txBody>
          <a:bodyPr/>
          <a:lstStyle/>
          <a:p>
            <a:r>
              <a:rPr lang="en-GB" sz="3500" b="0" dirty="0"/>
              <a:t>About us</a:t>
            </a:r>
            <a:endParaRPr lang="en-US" sz="35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226902"/>
            <a:ext cx="8869363" cy="4557719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Clr>
                <a:srgbClr val="91268E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323030">
                    <a:lumMod val="75000"/>
                    <a:lumOff val="25000"/>
                  </a:srgbClr>
                </a:solidFill>
              </a:rPr>
              <a:t>BWC exist to support the health and wellbeing of current and former bank workers and their families</a:t>
            </a:r>
          </a:p>
          <a:p>
            <a:pPr marL="342900" lvl="0" indent="-342900">
              <a:lnSpc>
                <a:spcPct val="150000"/>
              </a:lnSpc>
              <a:buClr>
                <a:srgbClr val="91268E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323030">
                    <a:lumMod val="75000"/>
                    <a:lumOff val="25000"/>
                  </a:srgbClr>
                </a:solidFill>
              </a:rPr>
              <a:t>The banking community makes up nearly 3% of the UK population. Across the UK there are 2 million people connected to banking, including former employees, their families, children and dependents</a:t>
            </a:r>
          </a:p>
          <a:p>
            <a:pPr marL="342900" lvl="0" indent="-342900">
              <a:lnSpc>
                <a:spcPct val="150000"/>
              </a:lnSpc>
              <a:buClr>
                <a:srgbClr val="91268E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323030">
                    <a:lumMod val="75000"/>
                    <a:lumOff val="25000"/>
                  </a:srgbClr>
                </a:solidFill>
              </a:rPr>
              <a:t>We are entirely independent of the banks and our services are free and confidential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0113" y="1532905"/>
            <a:ext cx="8855075" cy="5513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sz="2800" b="0" dirty="0"/>
              <a:t>Who we support</a:t>
            </a:r>
          </a:p>
        </p:txBody>
      </p:sp>
    </p:spTree>
    <p:extLst>
      <p:ext uri="{BB962C8B-B14F-4D97-AF65-F5344CB8AC3E}">
        <p14:creationId xmlns:p14="http://schemas.microsoft.com/office/powerpoint/2010/main" val="139994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0885-8BCE-477B-8D68-644F4DF7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BWC Website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DBEDE0-9771-46CB-A992-B3A7E6276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1331623" y="2012950"/>
            <a:ext cx="8006342" cy="4630738"/>
          </a:xfrm>
        </p:spPr>
      </p:pic>
    </p:spTree>
    <p:extLst>
      <p:ext uri="{BB962C8B-B14F-4D97-AF65-F5344CB8AC3E}">
        <p14:creationId xmlns:p14="http://schemas.microsoft.com/office/powerpoint/2010/main" val="21060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bereavement and grief?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8438C-3EEB-4EB9-973A-CD32EAD3A4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0113" y="1867574"/>
            <a:ext cx="8869362" cy="5428575"/>
          </a:xfrm>
        </p:spPr>
        <p:txBody>
          <a:bodyPr numCol="2" spcCol="540000"/>
          <a:lstStyle/>
          <a:p>
            <a:r>
              <a:rPr lang="en-US" sz="2400" dirty="0">
                <a:solidFill>
                  <a:schemeClr val="accent3"/>
                </a:solidFill>
              </a:rPr>
              <a:t>Bereavement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Merriam Webster dictionary:</a:t>
            </a:r>
            <a:r>
              <a:rPr lang="en-US" sz="2400" dirty="0"/>
              <a:t> The state or fact of being bereaved or deprived of something or someone.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Medical definition (</a:t>
            </a:r>
            <a:r>
              <a:rPr lang="en-US" sz="2400" b="1" dirty="0" err="1"/>
              <a:t>MedicineNet</a:t>
            </a:r>
            <a:r>
              <a:rPr lang="en-US" sz="2400" b="1" dirty="0"/>
              <a:t>): </a:t>
            </a:r>
            <a:r>
              <a:rPr lang="en-US" dirty="0"/>
              <a:t>T</a:t>
            </a:r>
            <a:r>
              <a:rPr lang="en-US" sz="2400" dirty="0"/>
              <a:t>he period </a:t>
            </a:r>
            <a:r>
              <a:rPr lang="en-US" dirty="0"/>
              <a:t>grief is experienced and mourning occurs.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sz="2400" dirty="0">
                <a:solidFill>
                  <a:schemeClr val="accent3"/>
                </a:solidFill>
              </a:rPr>
              <a:t>Grief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Merriam Webster dictionary: </a:t>
            </a:r>
            <a:r>
              <a:rPr lang="en-GB" dirty="0"/>
              <a:t>The deep and poignant distress caused by, or as if by, bereavement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9807" y="911611"/>
            <a:ext cx="10062318" cy="20605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2100" dirty="0">
              <a:solidFill>
                <a:schemeClr val="accent5"/>
              </a:solidFill>
            </a:endParaRPr>
          </a:p>
          <a:p>
            <a:endParaRPr lang="en-GB" sz="1600" dirty="0"/>
          </a:p>
        </p:txBody>
      </p:sp>
      <p:pic>
        <p:nvPicPr>
          <p:cNvPr id="3" name="Picture 2" descr="Screen Shot 2020-05-07 at 16.21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80" y="4065013"/>
            <a:ext cx="366340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2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grief reactions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D2B3F7-D2F8-4274-8248-69C3AFBD0C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accent3"/>
                </a:solidFill>
              </a:rPr>
              <a:t>Psychological reactions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Disbelief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Anger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Relief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Guilt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Shock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Depression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Sorrow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Confusion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Despair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Denial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Numbness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Withdrawal</a:t>
            </a:r>
          </a:p>
          <a:p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201B4-FD82-4C40-92DB-4D1A96458B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Religious questioning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 feeling that life is purposeless</a:t>
            </a:r>
          </a:p>
          <a:p>
            <a:pPr>
              <a:spcBef>
                <a:spcPts val="1600"/>
              </a:spcBef>
            </a:pPr>
            <a:r>
              <a:rPr lang="en-US" sz="2000" b="1" dirty="0">
                <a:solidFill>
                  <a:schemeClr val="accent3"/>
                </a:solidFill>
              </a:rPr>
              <a:t>Physical reactions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Nausea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Opportunistic illnesses (cold sores, mouth ulcers, headaches, colds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Exhaustion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Weight loss / weight 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Aches and pains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Insomnia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Gastro-intestinal problems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Smoking and drinking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9458" y="1371613"/>
            <a:ext cx="8855075" cy="1930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2100" dirty="0">
              <a:solidFill>
                <a:schemeClr val="accent5"/>
              </a:solidFill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9508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grief myth 1</a:t>
            </a:r>
          </a:p>
        </p:txBody>
      </p:sp>
      <p:pic>
        <p:nvPicPr>
          <p:cNvPr id="15" name="Content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6C77D0-692F-4774-AFA1-D78FD8090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7143" y="2012950"/>
            <a:ext cx="7135301" cy="4630738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00113" y="1532905"/>
            <a:ext cx="8855075" cy="40395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sz="2800" b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754911-813D-4F8B-A529-AA1BA0C0A7B2}"/>
              </a:ext>
            </a:extLst>
          </p:cNvPr>
          <p:cNvSpPr txBox="1"/>
          <p:nvPr/>
        </p:nvSpPr>
        <p:spPr>
          <a:xfrm>
            <a:off x="1748093" y="6877050"/>
            <a:ext cx="4166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</a:rPr>
              <a:t> From </a:t>
            </a:r>
            <a:r>
              <a:rPr lang="en-US" sz="1000" dirty="0" err="1">
                <a:solidFill>
                  <a:schemeClr val="accent3"/>
                </a:solidFill>
              </a:rPr>
              <a:t>Psycom</a:t>
            </a:r>
            <a:r>
              <a:rPr lang="en-US" sz="1000" dirty="0">
                <a:solidFill>
                  <a:schemeClr val="accent3"/>
                </a:solidFill>
              </a:rPr>
              <a:t> – an examination of the </a:t>
            </a:r>
            <a:r>
              <a:rPr lang="en-US" sz="1000" dirty="0" err="1">
                <a:solidFill>
                  <a:schemeClr val="accent3"/>
                </a:solidFill>
              </a:rPr>
              <a:t>Kibler</a:t>
            </a:r>
            <a:r>
              <a:rPr lang="en-US" sz="1000" dirty="0">
                <a:solidFill>
                  <a:schemeClr val="accent3"/>
                </a:solidFill>
              </a:rPr>
              <a:t>-Ross model</a:t>
            </a:r>
            <a:br>
              <a:rPr lang="en-US" sz="1000" dirty="0"/>
            </a:b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9937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grief myth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900114" y="2122714"/>
            <a:ext cx="4310062" cy="36031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There is no common single experience of bereavement.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Everyone reacts differently.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It’s a non-linear process in which people can experience clusters of reactions simultaneously.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Placeholder 11" descr="A vase of flowers on a table&#10;&#10;Description automatically generated">
            <a:extLst>
              <a:ext uri="{FF2B5EF4-FFF2-40B4-BE49-F238E27FC236}">
                <a16:creationId xmlns:a16="http://schemas.microsoft.com/office/drawing/2014/main" id="{E4D619A7-32C7-48BA-BE08-E81FD0727F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3086" r="14006"/>
          <a:stretch/>
        </p:blipFill>
        <p:spPr>
          <a:xfrm>
            <a:off x="5638800" y="2124000"/>
            <a:ext cx="4131600" cy="3603600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00113" y="1532905"/>
            <a:ext cx="8855075" cy="40395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28702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4" y="243220"/>
            <a:ext cx="8869362" cy="771525"/>
          </a:xfrm>
        </p:spPr>
        <p:txBody>
          <a:bodyPr/>
          <a:lstStyle/>
          <a:p>
            <a:r>
              <a:rPr lang="en-US" dirty="0"/>
              <a:t>Common responses to a loss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665511-BC0D-4D51-A11E-7B12B1FE68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0113" y="1014745"/>
            <a:ext cx="8869362" cy="5975319"/>
          </a:xfrm>
        </p:spPr>
        <p:txBody>
          <a:bodyPr numCol="2" spcCol="540000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Absence of the deceased can be felt everywhere.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Searching </a:t>
            </a:r>
            <a:r>
              <a:rPr lang="en-US" sz="1800" dirty="0" err="1"/>
              <a:t>behaviours</a:t>
            </a:r>
            <a:r>
              <a:rPr lang="en-US" sz="1800" dirty="0"/>
              <a:t> – trying to find the deceased.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Offers of support sometimes rejected  because the bereaved is so focused on the deceased.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Timetable of grief is unpredictable.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grief may not just be for the  deceased but for lost plans and opportunities.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Depression and emotional swings are common.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In extreme cases, people can refuse to accept that the person is gone.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Swings in attitude can occur with the deceased alternating between reviving memories of their loved one but then avoiding reminders.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After 3-6 months after a loss – support can dry up and that can be the most difficult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`11	``````````````````````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8141" y="1194099"/>
            <a:ext cx="8855075" cy="1930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2100" dirty="0">
              <a:solidFill>
                <a:schemeClr val="accent5"/>
              </a:solidFill>
            </a:endParaRPr>
          </a:p>
          <a:p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914400" y="1282234"/>
            <a:ext cx="7083845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400" dirty="0"/>
          </a:p>
          <a:p>
            <a:pPr fontAlgn="base"/>
            <a:endParaRPr lang="en-US" sz="1500" b="1" dirty="0">
              <a:solidFill>
                <a:srgbClr val="002060"/>
              </a:solidFill>
            </a:endParaRPr>
          </a:p>
          <a:p>
            <a:pPr fontAlgn="base"/>
            <a:endParaRPr lang="en-US" sz="1500" b="1" dirty="0">
              <a:solidFill>
                <a:srgbClr val="002060"/>
              </a:solidFill>
            </a:endParaRPr>
          </a:p>
          <a:p>
            <a:pPr fontAlgn="base"/>
            <a:endParaRPr lang="en-US" sz="15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Screen Shot 2020-07-07 at 10.28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2" y="5039783"/>
            <a:ext cx="4309242" cy="228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6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7022"/>
            <a:ext cx="8855075" cy="551394"/>
          </a:xfrm>
        </p:spPr>
        <p:txBody>
          <a:bodyPr/>
          <a:lstStyle/>
          <a:p>
            <a:r>
              <a:rPr lang="en-US" sz="3500" dirty="0"/>
              <a:t>Traumatic grief during </a:t>
            </a:r>
            <a:r>
              <a:rPr lang="en-US" sz="3500" dirty="0" err="1"/>
              <a:t>CoVid</a:t>
            </a:r>
            <a:r>
              <a:rPr lang="en-US" sz="3500" dirty="0"/>
              <a:t> 19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8141" y="1194099"/>
            <a:ext cx="8855075" cy="19303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91278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2100" dirty="0">
              <a:solidFill>
                <a:schemeClr val="accent5"/>
              </a:solidFill>
            </a:endParaRPr>
          </a:p>
          <a:p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914400" y="878416"/>
            <a:ext cx="92985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/>
              <a:buChar char="•"/>
            </a:pPr>
            <a:endParaRPr lang="en-US" dirty="0"/>
          </a:p>
          <a:p>
            <a:pPr marL="285750" indent="-285750" fontAlgn="base">
              <a:buFont typeface="Arial"/>
              <a:buChar char="•"/>
            </a:pPr>
            <a:r>
              <a:rPr lang="en-US" dirty="0"/>
              <a:t>Traumatic grief is rare, occurring when a death is very unexpected, or violent</a:t>
            </a:r>
          </a:p>
          <a:p>
            <a:pPr marL="285750" indent="-285750" fontAlgn="base">
              <a:buFont typeface="Arial"/>
              <a:buChar char="•"/>
            </a:pPr>
            <a:endParaRPr lang="en-US" dirty="0"/>
          </a:p>
          <a:p>
            <a:pPr marL="285750" indent="-285750" fontAlgn="base">
              <a:buFont typeface="Arial"/>
              <a:buChar char="•"/>
            </a:pPr>
            <a:r>
              <a:rPr lang="en-US" dirty="0"/>
              <a:t>Coronavirus is likely to increase the likelihood of traumatic grief</a:t>
            </a:r>
          </a:p>
          <a:p>
            <a:pPr marL="285750" indent="-285750" fontAlgn="base">
              <a:buFont typeface="Arial"/>
              <a:buChar char="•"/>
            </a:pPr>
            <a:endParaRPr lang="en-US" dirty="0"/>
          </a:p>
          <a:p>
            <a:pPr marL="285750" indent="-285750" fontAlgn="base">
              <a:buFont typeface="Arial"/>
              <a:buChar char="•"/>
            </a:pPr>
            <a:r>
              <a:rPr lang="en-US" dirty="0"/>
              <a:t>Coronavirus deaths can be sudden, unexpected  and progress very swiftly </a:t>
            </a:r>
          </a:p>
          <a:p>
            <a:pPr marL="285750" indent="-285750" fontAlgn="base">
              <a:buFont typeface="Arial"/>
              <a:buChar char="•"/>
            </a:pPr>
            <a:endParaRPr lang="en-US" dirty="0"/>
          </a:p>
          <a:p>
            <a:pPr marL="285750" indent="-285750" fontAlgn="base">
              <a:buFont typeface="Arial"/>
              <a:buChar char="•"/>
            </a:pPr>
            <a:r>
              <a:rPr lang="en-US" dirty="0"/>
              <a:t>Many of the normal end of life actions and traditions may not be possible .As a result people can experience very high levels of shock and guilt</a:t>
            </a:r>
          </a:p>
          <a:p>
            <a:pPr marL="285750" indent="-285750" fontAlgn="base">
              <a:buFont typeface="Arial"/>
              <a:buChar char="•"/>
            </a:pPr>
            <a:endParaRPr lang="en-US" dirty="0"/>
          </a:p>
          <a:p>
            <a:pPr marL="285750" indent="-285750" fontAlgn="base">
              <a:buFont typeface="Arial"/>
              <a:buChar char="•"/>
            </a:pPr>
            <a:r>
              <a:rPr lang="en-US" dirty="0"/>
              <a:t>In these circumstances grief reactions are not necessarily any different but may be much more intense and long lasting</a:t>
            </a:r>
          </a:p>
          <a:p>
            <a:pPr marL="285750" indent="-285750" fontAlgn="base">
              <a:buFont typeface="Arial"/>
              <a:buChar char="•"/>
            </a:pPr>
            <a:endParaRPr lang="en-US" dirty="0"/>
          </a:p>
          <a:p>
            <a:pPr marL="285750" indent="-285750" fontAlgn="base">
              <a:buFont typeface="Arial"/>
              <a:buChar char="•"/>
            </a:pPr>
            <a:r>
              <a:rPr lang="en-US" dirty="0"/>
              <a:t>If anyone thinks they may experiencing traumatic grief they should consult their  GP and perhaps seek  help from a professional therapist that specialises in bereavement. </a:t>
            </a:r>
          </a:p>
        </p:txBody>
      </p:sp>
      <p:pic>
        <p:nvPicPr>
          <p:cNvPr id="5" name="Picture 4" descr="Screen Shot 2020-06-30 at 16.19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21" y="5399958"/>
            <a:ext cx="3147461" cy="182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74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323030"/>
      </a:dk1>
      <a:lt1>
        <a:srgbClr val="FFFFFF"/>
      </a:lt1>
      <a:dk2>
        <a:srgbClr val="8A7E76"/>
      </a:dk2>
      <a:lt2>
        <a:srgbClr val="F3F3F3"/>
      </a:lt2>
      <a:accent1>
        <a:srgbClr val="8CC63F"/>
      </a:accent1>
      <a:accent2>
        <a:srgbClr val="008E54"/>
      </a:accent2>
      <a:accent3>
        <a:srgbClr val="91268E"/>
      </a:accent3>
      <a:accent4>
        <a:srgbClr val="47267F"/>
      </a:accent4>
      <a:accent5>
        <a:srgbClr val="1C1463"/>
      </a:accent5>
      <a:accent6>
        <a:srgbClr val="008DD0"/>
      </a:accent6>
      <a:hlink>
        <a:srgbClr val="00AAE5"/>
      </a:hlink>
      <a:folHlink>
        <a:srgbClr val="00AA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WC again" id="{84236CE1-97D8-E945-9E9A-3CCC9EF99DC5}" vid="{EE6959EB-2CBC-624A-B266-8F300FBD80A9}"/>
    </a:ext>
  </a:extLst>
</a:theme>
</file>

<file path=ppt/theme/theme2.xml><?xml version="1.0" encoding="utf-8"?>
<a:theme xmlns:a="http://schemas.openxmlformats.org/drawingml/2006/main" name="Handouts">
  <a:themeElements>
    <a:clrScheme name="Custom 15">
      <a:dk1>
        <a:srgbClr val="323030"/>
      </a:dk1>
      <a:lt1>
        <a:srgbClr val="FFFFFF"/>
      </a:lt1>
      <a:dk2>
        <a:srgbClr val="8A7E76"/>
      </a:dk2>
      <a:lt2>
        <a:srgbClr val="F3F3F3"/>
      </a:lt2>
      <a:accent1>
        <a:srgbClr val="8CC63F"/>
      </a:accent1>
      <a:accent2>
        <a:srgbClr val="008E54"/>
      </a:accent2>
      <a:accent3>
        <a:srgbClr val="91268E"/>
      </a:accent3>
      <a:accent4>
        <a:srgbClr val="47267F"/>
      </a:accent4>
      <a:accent5>
        <a:srgbClr val="1C1463"/>
      </a:accent5>
      <a:accent6>
        <a:srgbClr val="008DD0"/>
      </a:accent6>
      <a:hlink>
        <a:srgbClr val="00AAE5"/>
      </a:hlink>
      <a:folHlink>
        <a:srgbClr val="00AA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WC again" id="{84236CE1-97D8-E945-9E9A-3CCC9EF99DC5}" vid="{EE6959EB-2CBC-624A-B266-8F300FBD80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5">
    <a:dk1>
      <a:srgbClr val="323030"/>
    </a:dk1>
    <a:lt1>
      <a:srgbClr val="FFFFFF"/>
    </a:lt1>
    <a:dk2>
      <a:srgbClr val="8A7E76"/>
    </a:dk2>
    <a:lt2>
      <a:srgbClr val="F3F3F3"/>
    </a:lt2>
    <a:accent1>
      <a:srgbClr val="8CC63F"/>
    </a:accent1>
    <a:accent2>
      <a:srgbClr val="008E54"/>
    </a:accent2>
    <a:accent3>
      <a:srgbClr val="91268E"/>
    </a:accent3>
    <a:accent4>
      <a:srgbClr val="47267F"/>
    </a:accent4>
    <a:accent5>
      <a:srgbClr val="1C1463"/>
    </a:accent5>
    <a:accent6>
      <a:srgbClr val="008DD0"/>
    </a:accent6>
    <a:hlink>
      <a:srgbClr val="00AAE5"/>
    </a:hlink>
    <a:folHlink>
      <a:srgbClr val="00AAE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BWC test</Template>
  <TotalTime>9805</TotalTime>
  <Words>1255</Words>
  <Application>Microsoft Office PowerPoint</Application>
  <PresentationFormat>Custom</PresentationFormat>
  <Paragraphs>205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Gotham</vt:lpstr>
      <vt:lpstr>Gotham Light</vt:lpstr>
      <vt:lpstr>Office Theme</vt:lpstr>
      <vt:lpstr>Handouts</vt:lpstr>
      <vt:lpstr>Understanding grief and loss </vt:lpstr>
      <vt:lpstr>About us</vt:lpstr>
      <vt:lpstr>BWC Website</vt:lpstr>
      <vt:lpstr>What is bereavement and grief?                 </vt:lpstr>
      <vt:lpstr>Common grief reactions</vt:lpstr>
      <vt:lpstr>The grief myth 1</vt:lpstr>
      <vt:lpstr>The grief myth 2</vt:lpstr>
      <vt:lpstr>Common responses to a loss</vt:lpstr>
      <vt:lpstr>Traumatic grief during CoVid 19</vt:lpstr>
      <vt:lpstr>The importance of communication </vt:lpstr>
      <vt:lpstr>Least and most helpful things to a bereaved person                 </vt:lpstr>
      <vt:lpstr>What to say</vt:lpstr>
      <vt:lpstr>What not to say</vt:lpstr>
      <vt:lpstr>Managerial considerations 1</vt:lpstr>
      <vt:lpstr>Managerial considerations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Malan</dc:creator>
  <cp:lastModifiedBy>Chris Rimell</cp:lastModifiedBy>
  <cp:revision>577</cp:revision>
  <cp:lastPrinted>2020-03-09T16:03:07Z</cp:lastPrinted>
  <dcterms:created xsi:type="dcterms:W3CDTF">2017-07-08T14:08:31Z</dcterms:created>
  <dcterms:modified xsi:type="dcterms:W3CDTF">2021-08-06T10:34:54Z</dcterms:modified>
</cp:coreProperties>
</file>