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4" r:id="rId3"/>
    <p:sldMasterId id="2147483666" r:id="rId4"/>
    <p:sldMasterId id="2147483720" r:id="rId5"/>
    <p:sldMasterId id="2147483732" r:id="rId6"/>
    <p:sldMasterId id="2147483668" r:id="rId7"/>
    <p:sldMasterId id="2147484933" r:id="rId8"/>
  </p:sldMasterIdLst>
  <p:notesMasterIdLst>
    <p:notesMasterId r:id="rId28"/>
  </p:notesMasterIdLst>
  <p:handoutMasterIdLst>
    <p:handoutMasterId r:id="rId29"/>
  </p:handoutMasterIdLst>
  <p:sldIdLst>
    <p:sldId id="285" r:id="rId9"/>
    <p:sldId id="298" r:id="rId10"/>
    <p:sldId id="299" r:id="rId11"/>
    <p:sldId id="300" r:id="rId12"/>
    <p:sldId id="330" r:id="rId13"/>
    <p:sldId id="331" r:id="rId14"/>
    <p:sldId id="312" r:id="rId15"/>
    <p:sldId id="325" r:id="rId16"/>
    <p:sldId id="322" r:id="rId17"/>
    <p:sldId id="338" r:id="rId18"/>
    <p:sldId id="342" r:id="rId19"/>
    <p:sldId id="343" r:id="rId20"/>
    <p:sldId id="345" r:id="rId21"/>
    <p:sldId id="347" r:id="rId22"/>
    <p:sldId id="346" r:id="rId23"/>
    <p:sldId id="350" r:id="rId24"/>
    <p:sldId id="348" r:id="rId25"/>
    <p:sldId id="349" r:id="rId26"/>
    <p:sldId id="302" r:id="rId27"/>
  </p:sldIdLst>
  <p:sldSz cx="10693400" cy="756126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3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278F"/>
    <a:srgbClr val="000066"/>
    <a:srgbClr val="1B1564"/>
    <a:srgbClr val="00ABE5"/>
    <a:srgbClr val="4825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2" autoAdjust="0"/>
    <p:restoredTop sz="86749" autoAdjust="0"/>
  </p:normalViewPr>
  <p:slideViewPr>
    <p:cSldViewPr snapToGrid="0">
      <p:cViewPr varScale="1">
        <p:scale>
          <a:sx n="68" d="100"/>
          <a:sy n="68" d="100"/>
        </p:scale>
        <p:origin x="1642" y="53"/>
      </p:cViewPr>
      <p:guideLst>
        <p:guide orient="horz" pos="2383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150" y="-78"/>
      </p:cViewPr>
      <p:guideLst>
        <p:guide orient="horz" pos="3127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pPr>
              <a:defRPr/>
            </a:pPr>
            <a:fld id="{0A4351BA-4A1A-4311-9EB4-941A99421D34}" type="datetimeFigureOut">
              <a:rPr lang="en-US"/>
              <a:pPr>
                <a:defRPr/>
              </a:pPr>
              <a:t>5/27/2021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pPr>
              <a:defRPr/>
            </a:pPr>
            <a:fld id="{81A10A0F-DCE7-467F-946B-509094B83D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313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6763" y="744538"/>
            <a:ext cx="52641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AE4579A-F62C-49B8-ADEB-99F6669AD6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9153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91767-27A8-DD4F-A184-FC7849971FF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99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91767-27A8-DD4F-A184-FC7849971FF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98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91767-27A8-DD4F-A184-FC7849971FF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651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91767-27A8-DD4F-A184-FC7849971F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15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E4579A-F62C-49B8-ADEB-99F6669AD618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97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E4579A-F62C-49B8-ADEB-99F6669AD618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97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0.png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0.pn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D_Bwc_Blonde woma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10693400" cy="755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589213"/>
            <a:ext cx="4886325" cy="1724025"/>
          </a:xfrm>
        </p:spPr>
        <p:txBody>
          <a:bodyPr/>
          <a:lstStyle>
            <a:lvl1pPr>
              <a:lnSpc>
                <a:spcPct val="80000"/>
              </a:lnSpc>
              <a:defRPr>
                <a:solidFill>
                  <a:srgbClr val="1B156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4622800"/>
            <a:ext cx="4891087" cy="1238250"/>
          </a:xfrm>
        </p:spPr>
        <p:txBody>
          <a:bodyPr/>
          <a:lstStyle>
            <a:lvl1pPr marL="0" indent="0">
              <a:lnSpc>
                <a:spcPct val="95000"/>
              </a:lnSpc>
              <a:buFontTx/>
              <a:buNone/>
              <a:defRPr sz="1300" b="1">
                <a:solidFill>
                  <a:srgbClr val="91278F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19538" y="200025"/>
            <a:ext cx="960437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C01D2CD7-4EB9-4640-A4B8-42AC83D900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73975" y="1079500"/>
            <a:ext cx="2405063" cy="5584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079500"/>
            <a:ext cx="7065962" cy="5584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19538" y="200025"/>
            <a:ext cx="960437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D495E078-9E26-43DD-80C1-BF385D2DE3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D_Bwc_Grandfather and granddaught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10693400" cy="755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3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2589213"/>
            <a:ext cx="4886325" cy="1724025"/>
          </a:xfrm>
        </p:spPr>
        <p:txBody>
          <a:bodyPr/>
          <a:lstStyle>
            <a:lvl1pPr>
              <a:lnSpc>
                <a:spcPct val="80000"/>
              </a:lnSpc>
              <a:defRPr>
                <a:solidFill>
                  <a:srgbClr val="1B156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283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4622800"/>
            <a:ext cx="4891087" cy="1238250"/>
          </a:xfrm>
        </p:spPr>
        <p:txBody>
          <a:bodyPr/>
          <a:lstStyle>
            <a:lvl1pPr marL="0" indent="0">
              <a:lnSpc>
                <a:spcPct val="95000"/>
              </a:lnSpc>
              <a:buFontTx/>
              <a:buNone/>
              <a:defRPr sz="1300" b="1">
                <a:solidFill>
                  <a:srgbClr val="91278F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39658A5E-872E-403C-A84A-CBE0DC0F70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7826DBC1-AB68-47E9-8033-02B3D573D8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2030413"/>
            <a:ext cx="3808412" cy="4633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425" y="2030413"/>
            <a:ext cx="3808413" cy="4633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2F831952-D26C-4CB9-9DE7-A3DCF611A5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30BA89AD-85E6-4140-9F03-5BF62D6020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98CC4BEE-BD18-497A-993E-B42EF568A6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5EF83383-6869-475D-BBE3-DCB708F16C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4BFA72B3-F50C-4326-BD33-2958103021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19538" y="200025"/>
            <a:ext cx="960437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57B703F8-D8F0-40E7-8D22-7565C68FB0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FBCF1ED7-66CE-464C-9BF3-D46B09010A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22198262-5C7B-49C3-A7F6-6DCAC2AB24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73975" y="1079500"/>
            <a:ext cx="2405063" cy="5584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079500"/>
            <a:ext cx="7065962" cy="5584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7FCEE9CE-4DD0-4A8D-920D-152116486D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D_Bwc_Happy famil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10693400" cy="755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2589213"/>
            <a:ext cx="4886325" cy="1724025"/>
          </a:xfrm>
        </p:spPr>
        <p:txBody>
          <a:bodyPr/>
          <a:lstStyle>
            <a:lvl1pPr>
              <a:lnSpc>
                <a:spcPct val="80000"/>
              </a:lnSpc>
              <a:defRPr>
                <a:solidFill>
                  <a:srgbClr val="1B156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4622800"/>
            <a:ext cx="4891087" cy="1238250"/>
          </a:xfrm>
        </p:spPr>
        <p:txBody>
          <a:bodyPr/>
          <a:lstStyle>
            <a:lvl1pPr marL="0" indent="0">
              <a:lnSpc>
                <a:spcPct val="95000"/>
              </a:lnSpc>
              <a:buFontTx/>
              <a:buNone/>
              <a:defRPr sz="1300" b="1">
                <a:solidFill>
                  <a:srgbClr val="91278F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CF6410A5-C2F4-4D15-B2B5-FE0D3D7B61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9D09CDE0-8B32-4424-AE4D-8DB656F607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2030413"/>
            <a:ext cx="3808412" cy="4633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425" y="2030413"/>
            <a:ext cx="3808413" cy="4633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53528FFF-9A1A-4813-9E55-EAE7446C9A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0C8357CE-9A11-480F-9DC0-05138E9301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EF481569-D03A-4E78-B702-729F33BC47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0C6F9355-6B62-4110-81AE-E4F0763A07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19538" y="200025"/>
            <a:ext cx="960437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0BE1A36C-E6BA-4324-9C67-ADE09AA440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8F8842B9-4275-4002-B39B-6F971F0062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D40CAFC4-0187-42FD-B9E4-7C666CE06D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D0E0DEF2-5185-492D-A402-1F9D0DE066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73975" y="1079500"/>
            <a:ext cx="2405063" cy="5584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079500"/>
            <a:ext cx="7065962" cy="5584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7302932E-6841-400D-A435-6A04A3689A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D_Bwc_Mother and bab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10693400" cy="755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3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2589213"/>
            <a:ext cx="4886325" cy="1724025"/>
          </a:xfrm>
        </p:spPr>
        <p:txBody>
          <a:bodyPr/>
          <a:lstStyle>
            <a:lvl1pPr>
              <a:lnSpc>
                <a:spcPct val="80000"/>
              </a:lnSpc>
              <a:defRPr>
                <a:solidFill>
                  <a:srgbClr val="1B156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4622800"/>
            <a:ext cx="4891087" cy="1238250"/>
          </a:xfrm>
        </p:spPr>
        <p:txBody>
          <a:bodyPr/>
          <a:lstStyle>
            <a:lvl1pPr marL="0" indent="0">
              <a:lnSpc>
                <a:spcPct val="95000"/>
              </a:lnSpc>
              <a:buFontTx/>
              <a:buNone/>
              <a:defRPr sz="1300" b="1">
                <a:solidFill>
                  <a:srgbClr val="91278F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89C671D1-D709-4A50-AECE-77DFE80F3A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7A8070DB-87AD-4713-85DA-6CBD6B9352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2030413"/>
            <a:ext cx="3808412" cy="4633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425" y="2030413"/>
            <a:ext cx="3808413" cy="4633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4376363E-C10D-4F22-A05A-7DF9572EA9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8C670FA8-81F6-4484-9485-9E85FD9C82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A566FD41-9C0D-4DC7-B8D2-F4B6DB6F16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2030413"/>
            <a:ext cx="3808412" cy="4633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425" y="2030413"/>
            <a:ext cx="3808413" cy="4633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19538" y="200025"/>
            <a:ext cx="960437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6DA8A962-7B1F-4E74-AA45-E2A1189274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E408E28B-813B-4917-99F0-6B36E0EDB0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10341498-BBD0-47E1-9E3C-A1AF542121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198C1BAD-BD63-4D2E-B253-F85204E942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DDBEE9C5-A5B3-488E-B371-B0B424B55B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73975" y="1079500"/>
            <a:ext cx="2405063" cy="5584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079500"/>
            <a:ext cx="7065962" cy="5584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2E374033-C69A-4448-8F19-2960C32814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D_Bwc_Mother and daught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10693400" cy="755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3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2589213"/>
            <a:ext cx="4886325" cy="1724025"/>
          </a:xfrm>
        </p:spPr>
        <p:txBody>
          <a:bodyPr/>
          <a:lstStyle>
            <a:lvl1pPr>
              <a:lnSpc>
                <a:spcPct val="80000"/>
              </a:lnSpc>
              <a:defRPr>
                <a:solidFill>
                  <a:srgbClr val="1B156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4622800"/>
            <a:ext cx="4891087" cy="1238250"/>
          </a:xfrm>
        </p:spPr>
        <p:txBody>
          <a:bodyPr/>
          <a:lstStyle>
            <a:lvl1pPr marL="0" indent="0">
              <a:lnSpc>
                <a:spcPct val="95000"/>
              </a:lnSpc>
              <a:buFontTx/>
              <a:buNone/>
              <a:defRPr sz="1300" b="1">
                <a:solidFill>
                  <a:srgbClr val="91278F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38930914-4DA1-4211-8101-21C2960B0E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E6EA4C7D-D5F3-4CFB-A631-06C58400E2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2030413"/>
            <a:ext cx="3808412" cy="4633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425" y="2030413"/>
            <a:ext cx="3808413" cy="4633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2E7489A6-E9EE-4195-9E78-453714441E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53856AF4-B083-4EEB-917C-E0103F21E3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19538" y="200025"/>
            <a:ext cx="960437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284C9F08-19CA-4602-982A-D08AF45354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B7CDD686-3DCF-42FA-A9A8-53136F1ECA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4BF17AD7-DD8E-43B0-8537-94FB65BF6F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0E8E30C3-E3A3-4101-BD73-300645B0A8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098F6551-0971-44BC-AD97-60CC14AD7C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6B8167A6-54D5-422E-9AC6-07D252C962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73975" y="1079500"/>
            <a:ext cx="2405063" cy="5584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079500"/>
            <a:ext cx="7065962" cy="5584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E3A78B52-D4F2-4274-92C6-9A2B762D47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D_Bwc_Young coupl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10693400" cy="755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3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2589213"/>
            <a:ext cx="4886325" cy="1724025"/>
          </a:xfrm>
        </p:spPr>
        <p:txBody>
          <a:bodyPr/>
          <a:lstStyle>
            <a:lvl1pPr>
              <a:lnSpc>
                <a:spcPct val="80000"/>
              </a:lnSpc>
              <a:defRPr>
                <a:solidFill>
                  <a:srgbClr val="1B156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4622800"/>
            <a:ext cx="4891087" cy="1238250"/>
          </a:xfrm>
        </p:spPr>
        <p:txBody>
          <a:bodyPr/>
          <a:lstStyle>
            <a:lvl1pPr marL="0" indent="0">
              <a:lnSpc>
                <a:spcPct val="95000"/>
              </a:lnSpc>
              <a:buFontTx/>
              <a:buNone/>
              <a:defRPr sz="1300" b="1">
                <a:solidFill>
                  <a:srgbClr val="91278F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68775" y="153988"/>
            <a:ext cx="960438" cy="2841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F2E511DF-3E3D-4E96-A3AA-B3AA01075C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68775" y="153988"/>
            <a:ext cx="960438" cy="2841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46E04A33-B951-4FED-A442-A48AC55D7F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2030413"/>
            <a:ext cx="3808412" cy="4633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425" y="2030413"/>
            <a:ext cx="3808413" cy="4633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68775" y="153988"/>
            <a:ext cx="960438" cy="2841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E8F06BD4-A2EC-4090-92A1-38BC4331B2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19538" y="200025"/>
            <a:ext cx="960437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450AC081-2EC2-47B8-8881-D41E6AA2F8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68775" y="153988"/>
            <a:ext cx="960438" cy="2841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20524101-4AA1-4C5A-92CE-ECD29C8F73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68775" y="153988"/>
            <a:ext cx="960438" cy="2841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4B276509-0F83-4D96-89C4-6B02E1C669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68775" y="153988"/>
            <a:ext cx="960438" cy="2841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3DBDB5A1-E696-42D5-A2B1-0E217D4D7D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68775" y="153988"/>
            <a:ext cx="960438" cy="2841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5F096B42-9F7E-4318-9A62-85D92918C1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68775" y="153988"/>
            <a:ext cx="960438" cy="2841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0137287D-60CC-455D-9380-AD91235FDA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68775" y="153988"/>
            <a:ext cx="960438" cy="2841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B457DEE3-92F5-4ADC-BC7C-A3C533DC8E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73975" y="1079500"/>
            <a:ext cx="2405063" cy="5584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079500"/>
            <a:ext cx="7065962" cy="5584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68775" y="153988"/>
            <a:ext cx="960438" cy="2841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4CE84C9B-1192-4E89-A96A-1BB7A9908F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000273" y="890415"/>
            <a:ext cx="8865916" cy="7581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0" b="0" i="0" kern="1200" dirty="0">
                <a:solidFill>
                  <a:srgbClr val="91278F"/>
                </a:solidFill>
                <a:latin typeface="Arial" charset="0"/>
                <a:ea typeface="Arial" charset="0"/>
                <a:cs typeface="Arial" charset="0"/>
              </a:rPr>
              <a:t>Get</a:t>
            </a:r>
            <a:r>
              <a:rPr lang="en-US" sz="4000" b="0" i="0" kern="1200" baseline="0" dirty="0">
                <a:solidFill>
                  <a:srgbClr val="91278F"/>
                </a:solidFill>
                <a:latin typeface="Arial" charset="0"/>
                <a:ea typeface="Arial" charset="0"/>
                <a:cs typeface="Arial" charset="0"/>
              </a:rPr>
              <a:t> in touch</a:t>
            </a:r>
            <a:endParaRPr lang="en-US" sz="4000" b="0" i="0" kern="1200" dirty="0">
              <a:solidFill>
                <a:srgbClr val="91278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0273" y="6991917"/>
            <a:ext cx="6192163" cy="366502"/>
          </a:xfrm>
          <a:prstGeom prst="rect">
            <a:avLst/>
          </a:prstGeom>
        </p:spPr>
        <p:txBody>
          <a:bodyPr/>
          <a:lstStyle>
            <a:lvl1pPr>
              <a:defRPr sz="1050" b="0" i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The Bank Workers Charity is the working name of the Bankers Benevolent Fund, a company </a:t>
            </a:r>
          </a:p>
          <a:p>
            <a:r>
              <a:rPr lang="en-US"/>
              <a:t>limited by guarantee in England (No. 19366) and a charity registered in England (No. 313080)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000274" y="5230324"/>
            <a:ext cx="5183182" cy="1414761"/>
          </a:xfrm>
          <a:prstGeom prst="rect">
            <a:avLst/>
          </a:prstGeom>
          <a:solidFill>
            <a:srgbClr val="91278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0" i="0" kern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www.bwcharity.org.uk</a:t>
            </a:r>
            <a:endParaRPr lang="en-US" sz="25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183456" y="5230324"/>
            <a:ext cx="3960588" cy="1414760"/>
          </a:xfrm>
          <a:prstGeom prst="rect">
            <a:avLst/>
          </a:prstGeom>
          <a:solidFill>
            <a:srgbClr val="002060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91" rtlCol="0" anchor="ctr" anchorCtr="0"/>
          <a:lstStyle/>
          <a:p>
            <a:pPr>
              <a:lnSpc>
                <a:spcPct val="150000"/>
              </a:lnSpc>
            </a:pPr>
            <a:endParaRPr lang="en-US" sz="1600" b="0" i="0" kern="1200" dirty="0">
              <a:solidFill>
                <a:schemeClr val="accent4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1600" b="0" i="0" kern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bwcharity</a:t>
            </a:r>
            <a:endParaRPr lang="en-US" sz="1600" b="0" i="0" kern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1600" b="0" i="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Bank Workers Charity </a:t>
            </a:r>
          </a:p>
          <a:p>
            <a:pPr>
              <a:lnSpc>
                <a:spcPct val="150000"/>
              </a:lnSpc>
            </a:pPr>
            <a:r>
              <a:rPr lang="en-US" sz="1600" b="0" i="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@</a:t>
            </a:r>
            <a:r>
              <a:rPr lang="en-US" sz="1600" b="0" i="0" kern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bwcharity</a:t>
            </a:r>
            <a:endParaRPr lang="en-US" sz="1600" b="0" i="0" kern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US" sz="1600" b="0" i="0" kern="1200" dirty="0">
              <a:solidFill>
                <a:schemeClr val="accent4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832" y="5424193"/>
            <a:ext cx="469462" cy="4694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832" y="5771026"/>
            <a:ext cx="469462" cy="4694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832" y="6103747"/>
            <a:ext cx="469462" cy="469491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038385" y="2006572"/>
            <a:ext cx="1948827" cy="3848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500" b="0" dirty="0">
                <a:solidFill>
                  <a:srgbClr val="91278F"/>
                </a:solidFill>
              </a:rPr>
              <a:t>Our helpline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987212" y="2001925"/>
            <a:ext cx="5530761" cy="3848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500" b="0" dirty="0">
                <a:solidFill>
                  <a:schemeClr val="accent4"/>
                </a:solidFill>
              </a:rPr>
              <a:t>0800 0234 834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038385" y="2718622"/>
            <a:ext cx="1948827" cy="3848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500" b="0" dirty="0">
                <a:solidFill>
                  <a:srgbClr val="91278F"/>
                </a:solidFill>
              </a:rPr>
              <a:t>Email us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2997145" y="2718622"/>
            <a:ext cx="5530761" cy="3848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500" b="0" dirty="0">
                <a:solidFill>
                  <a:schemeClr val="accent4"/>
                </a:solidFill>
              </a:rPr>
              <a:t>hello@bwcharity.org.uk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1000274" y="3456748"/>
            <a:ext cx="1948827" cy="3848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500" b="0" dirty="0">
                <a:solidFill>
                  <a:srgbClr val="91278F"/>
                </a:solidFill>
              </a:rPr>
              <a:t>Email me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2997145" y="3437958"/>
            <a:ext cx="5530761" cy="3848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500" b="0" dirty="0">
                <a:solidFill>
                  <a:schemeClr val="accent4"/>
                </a:solidFill>
              </a:rPr>
              <a:t>paul.barrett@bwcharity.org.uk</a:t>
            </a:r>
          </a:p>
        </p:txBody>
      </p:sp>
    </p:spTree>
    <p:extLst>
      <p:ext uri="{BB962C8B-B14F-4D97-AF65-F5344CB8AC3E}">
        <p14:creationId xmlns:p14="http://schemas.microsoft.com/office/powerpoint/2010/main" val="39899792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WC_PowerPoint[aw]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88638" cy="755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2589213"/>
            <a:ext cx="4886325" cy="1724025"/>
          </a:xfrm>
        </p:spPr>
        <p:txBody>
          <a:bodyPr/>
          <a:lstStyle>
            <a:lvl1pPr>
              <a:lnSpc>
                <a:spcPct val="80000"/>
              </a:lnSpc>
              <a:defRPr>
                <a:solidFill>
                  <a:srgbClr val="1B156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4622800"/>
            <a:ext cx="4891087" cy="1238250"/>
          </a:xfrm>
        </p:spPr>
        <p:txBody>
          <a:bodyPr/>
          <a:lstStyle>
            <a:lvl1pPr marL="0" indent="0">
              <a:lnSpc>
                <a:spcPct val="95000"/>
              </a:lnSpc>
              <a:buFontTx/>
              <a:buNone/>
              <a:defRPr sz="1300" b="1">
                <a:solidFill>
                  <a:srgbClr val="91278F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A99C6628-C404-4E48-8955-95E4A61E3E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19538" y="200025"/>
            <a:ext cx="960437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B19816C0-C24D-4A60-AA6E-B5B726F55B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E575FB52-1DB6-486F-B771-D95D5B621E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2030413"/>
            <a:ext cx="3808412" cy="4633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425" y="2030413"/>
            <a:ext cx="3808413" cy="4633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50B0F313-574C-4DA1-84CD-C62C87D6E7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BC5A3B6B-1F2C-438A-B165-4F0D47CCDB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2F01B9B2-9565-4A6A-AD2A-821EE87A5B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595617FF-A8CF-4245-8F83-C7D69B21C5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9D41169A-E6C8-45C1-9031-926BDB085D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12E35CE5-77F5-4570-A16F-A0C27545DC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AB6E71A7-E68E-4328-A6EC-6407191693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73975" y="1079500"/>
            <a:ext cx="2405063" cy="5584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079500"/>
            <a:ext cx="7065962" cy="5584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5C91788B-C3AE-4549-A4D0-A66D68059B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91278F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5815354"/>
            <a:ext cx="10693400" cy="17459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913220" y="905065"/>
            <a:ext cx="8635153" cy="3981112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40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Bank Workers Charity Proposition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3220" y="6230550"/>
            <a:ext cx="8865398" cy="1102137"/>
          </a:xfrm>
        </p:spPr>
        <p:txBody>
          <a:bodyPr>
            <a:normAutofit/>
          </a:bodyPr>
          <a:lstStyle>
            <a:lvl1pPr marL="0" indent="0" algn="l">
              <a:buNone/>
              <a:defRPr sz="25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504022" indent="0" algn="ctr">
              <a:buNone/>
              <a:defRPr sz="2205"/>
            </a:lvl2pPr>
            <a:lvl3pPr marL="1008044" indent="0" algn="ctr">
              <a:buNone/>
              <a:defRPr sz="1984"/>
            </a:lvl3pPr>
            <a:lvl4pPr marL="1512066" indent="0" algn="ctr">
              <a:buNone/>
              <a:defRPr sz="1764"/>
            </a:lvl4pPr>
            <a:lvl5pPr marL="2016088" indent="0" algn="ctr">
              <a:buNone/>
              <a:defRPr sz="1764"/>
            </a:lvl5pPr>
            <a:lvl6pPr marL="2520110" indent="0" algn="ctr">
              <a:buNone/>
              <a:defRPr sz="1764"/>
            </a:lvl6pPr>
            <a:lvl7pPr marL="3024131" indent="0" algn="ctr">
              <a:buNone/>
              <a:defRPr sz="1764"/>
            </a:lvl7pPr>
            <a:lvl8pPr marL="3528154" indent="0" algn="ctr">
              <a:buNone/>
              <a:defRPr sz="1764"/>
            </a:lvl8pPr>
            <a:lvl9pPr marL="4032175" indent="0" algn="ctr">
              <a:buNone/>
              <a:defRPr sz="1764"/>
            </a:lvl9pPr>
          </a:lstStyle>
          <a:p>
            <a:r>
              <a:rPr lang="en-US" dirty="0"/>
              <a:t>Omair Makhdumi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7147" y="6439869"/>
            <a:ext cx="1788862" cy="49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57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19538" y="200025"/>
            <a:ext cx="960437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0896C82B-6344-4F1E-BEEA-30815C449E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900248" y="905066"/>
            <a:ext cx="8870678" cy="771687"/>
          </a:xfrm>
        </p:spPr>
        <p:txBody>
          <a:bodyPr/>
          <a:lstStyle>
            <a:lvl1pPr>
              <a:defRPr>
                <a:solidFill>
                  <a:srgbClr val="91278F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00247" y="2123160"/>
            <a:ext cx="8870678" cy="3603929"/>
          </a:xfrm>
        </p:spPr>
        <p:txBody>
          <a:bodyPr/>
          <a:lstStyle>
            <a:lvl1pPr marL="0" indent="0">
              <a:buClr>
                <a:srgbClr val="91278F"/>
              </a:buClr>
              <a:buFont typeface="Arial" panose="020B0604020202020204" pitchFamily="34" charset="0"/>
              <a:buNone/>
              <a:defRPr lang="en-US" sz="2500" b="0" i="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4pPr>
              <a:defRPr baseline="0"/>
            </a:lvl4pPr>
          </a:lstStyle>
          <a:p>
            <a:pPr marL="285779" lvl="0" indent="-285779" algn="l" defTabSz="1008044" rtl="0" eaLnBrk="1" latinLnBrk="0" hangingPunct="1">
              <a:lnSpc>
                <a:spcPct val="90000"/>
              </a:lnSpc>
              <a:spcBef>
                <a:spcPts val="1102"/>
              </a:spcBef>
              <a:spcAft>
                <a:spcPts val="300"/>
              </a:spcAft>
              <a:buClr>
                <a:schemeClr val="accent1"/>
              </a:buClr>
              <a:buFont typeface="Arial" charset="0"/>
              <a:buChar char="•"/>
            </a:pPr>
            <a:endParaRPr lang="en-US" dirty="0"/>
          </a:p>
          <a:p>
            <a:pPr marL="285779" lvl="0" indent="-285779" algn="l" defTabSz="1008044" rtl="0" eaLnBrk="1" latinLnBrk="0" hangingPunct="1">
              <a:lnSpc>
                <a:spcPct val="90000"/>
              </a:lnSpc>
              <a:spcBef>
                <a:spcPts val="1102"/>
              </a:spcBef>
              <a:spcAft>
                <a:spcPts val="300"/>
              </a:spcAft>
              <a:buClr>
                <a:schemeClr val="accent1"/>
              </a:buCl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9051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Cover">
    <p:bg>
      <p:bgPr>
        <a:blipFill dpi="0" rotWithShape="1">
          <a:blip r:embed="rId2" cstate="screen">
            <a:alphaModFix amt="8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905009" y="1885068"/>
            <a:ext cx="8865916" cy="181088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05009" y="3934000"/>
            <a:ext cx="8865916" cy="2711084"/>
          </a:xfrm>
        </p:spPr>
        <p:txBody>
          <a:bodyPr>
            <a:normAutofit/>
          </a:bodyPr>
          <a:lstStyle>
            <a:lvl1pPr marL="0" indent="0" algn="ctr">
              <a:buNone/>
              <a:defRPr lang="en-US" sz="2500" b="1" i="0" kern="1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402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044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206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08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11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13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8154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217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Secondary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05009" y="349097"/>
            <a:ext cx="8865916" cy="217079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Instruction only // To change background</a:t>
            </a:r>
            <a:r>
              <a:rPr lang="en-US" sz="1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1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Right Click, Format background, insert from file</a:t>
            </a:r>
            <a:endParaRPr lang="en-US" sz="1200" b="1" i="0" kern="1200" baseline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808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tatement">
    <p:bg>
      <p:bgPr>
        <a:blipFill dpi="0" rotWithShape="1">
          <a:blip r:embed="rId2">
            <a:alphaModFix amt="8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768737" y="905064"/>
            <a:ext cx="7133697" cy="574001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 defTabSz="1008044" fontAlgn="auto">
              <a:lnSpc>
                <a:spcPct val="90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FFFFFF"/>
                </a:solidFill>
                <a:ea typeface="Arial" charset="0"/>
                <a:cs typeface="Arial" charset="0"/>
              </a:rPr>
              <a:t>The Bank Workers Charity exists to help current and former bank employees and their families.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05009" y="349097"/>
            <a:ext cx="8865916" cy="217079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Instruction only // To change background</a:t>
            </a:r>
            <a:r>
              <a:rPr lang="en-US" sz="1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1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Right Click, Format background, insert from file</a:t>
            </a:r>
            <a:endParaRPr lang="en-US" sz="1200" b="1" i="0" kern="1200" baseline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0752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ue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905009" y="905065"/>
            <a:ext cx="8865916" cy="19393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8DD0"/>
                </a:solidFill>
                <a:ea typeface="Arial" charset="0"/>
                <a:cs typeface="Arial" charset="0"/>
              </a:rPr>
              <a:t>Independent expert support and advice you can trust, dedicated to the banking community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905009" y="3119840"/>
            <a:ext cx="8865916" cy="34632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defTabSz="1008044" fontAlgn="auto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500" b="1" dirty="0">
                <a:solidFill>
                  <a:srgbClr val="91268E"/>
                </a:solidFill>
                <a:ea typeface="Arial" charset="0"/>
                <a:cs typeface="Arial" charset="0"/>
              </a:rPr>
              <a:t>The Bank Workers Charity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905009" y="3771126"/>
            <a:ext cx="8865916" cy="287395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5779" indent="-285779" defTabSz="1008044" fontAlgn="auto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8CC63F"/>
              </a:buClr>
              <a:buFont typeface="Arial" charset="0"/>
              <a:buChar char="•"/>
            </a:pPr>
            <a:r>
              <a:rPr lang="en-US" sz="1800" dirty="0">
                <a:solidFill>
                  <a:srgbClr val="323030">
                    <a:lumMod val="75000"/>
                    <a:lumOff val="25000"/>
                  </a:srgbClr>
                </a:solidFill>
                <a:ea typeface="Arial" charset="0"/>
                <a:cs typeface="Arial" charset="0"/>
              </a:rPr>
              <a:t>Offers support to members of the banking community including current, former and retired bank workers</a:t>
            </a:r>
          </a:p>
          <a:p>
            <a:pPr marL="285779" indent="-285779" defTabSz="1008044" fontAlgn="auto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8CC63F"/>
              </a:buClr>
              <a:buFont typeface="Arial" charset="0"/>
              <a:buChar char="•"/>
            </a:pPr>
            <a:r>
              <a:rPr lang="en-US" sz="1800" dirty="0">
                <a:solidFill>
                  <a:srgbClr val="323030">
                    <a:lumMod val="75000"/>
                    <a:lumOff val="25000"/>
                  </a:srgbClr>
                </a:solidFill>
                <a:ea typeface="Arial" charset="0"/>
                <a:cs typeface="Arial" charset="0"/>
              </a:rPr>
              <a:t>Offers specialist support and solutions for complex and multi-faceted problems arising at home and at work</a:t>
            </a:r>
          </a:p>
          <a:p>
            <a:pPr marL="285779" indent="-285779" defTabSz="1008044" fontAlgn="auto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8CC63F"/>
              </a:buClr>
              <a:buFont typeface="Arial" charset="0"/>
              <a:buChar char="•"/>
            </a:pPr>
            <a:r>
              <a:rPr lang="en-US" sz="1800" dirty="0">
                <a:solidFill>
                  <a:srgbClr val="323030">
                    <a:lumMod val="75000"/>
                    <a:lumOff val="25000"/>
                  </a:srgbClr>
                </a:solidFill>
                <a:ea typeface="Arial" charset="0"/>
                <a:cs typeface="Arial" charset="0"/>
              </a:rPr>
              <a:t>Takes a proactive approach to wellbeing to help increase productivity and employee engagement in the banking sector</a:t>
            </a:r>
          </a:p>
        </p:txBody>
      </p:sp>
    </p:spTree>
    <p:extLst>
      <p:ext uri="{BB962C8B-B14F-4D97-AF65-F5344CB8AC3E}">
        <p14:creationId xmlns:p14="http://schemas.microsoft.com/office/powerpoint/2010/main" val="23433582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905009" y="905065"/>
            <a:ext cx="8865916" cy="19393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solidFill>
                  <a:srgbClr val="008DD0"/>
                </a:solidFill>
                <a:ea typeface="Arial" charset="0"/>
                <a:cs typeface="Arial" charset="0"/>
              </a:rPr>
              <a:t>The Bank Workers Charity provides tailored services for the banking community – from complex support needs to information and advice to promote wellbeing at home and at work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905009" y="3119840"/>
            <a:ext cx="8865916" cy="34632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defTabSz="1008044" fontAlgn="auto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500" b="1" dirty="0">
                <a:solidFill>
                  <a:srgbClr val="91268E"/>
                </a:solidFill>
                <a:ea typeface="Arial" charset="0"/>
                <a:cs typeface="Arial" charset="0"/>
              </a:rPr>
              <a:t>Our services include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905009" y="3771126"/>
            <a:ext cx="8865916" cy="287395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5779" indent="-285779" defTabSz="1008044" fontAlgn="auto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8CC63F"/>
              </a:buClr>
              <a:buFont typeface="Arial" charset="0"/>
              <a:buChar char="•"/>
            </a:pPr>
            <a:r>
              <a:rPr lang="en-US" sz="1800" dirty="0">
                <a:solidFill>
                  <a:srgbClr val="323030">
                    <a:lumMod val="75000"/>
                    <a:lumOff val="25000"/>
                  </a:srgbClr>
                </a:solidFill>
                <a:ea typeface="Arial" charset="0"/>
                <a:cs typeface="Arial" charset="0"/>
              </a:rPr>
              <a:t>Priority support for those most in need</a:t>
            </a:r>
          </a:p>
          <a:p>
            <a:pPr marL="285779" indent="-285779" defTabSz="1008044" fontAlgn="auto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8CC63F"/>
              </a:buClr>
              <a:buFont typeface="Arial" charset="0"/>
              <a:buChar char="•"/>
            </a:pPr>
            <a:r>
              <a:rPr lang="en-US" sz="1800" dirty="0">
                <a:solidFill>
                  <a:srgbClr val="323030">
                    <a:lumMod val="75000"/>
                    <a:lumOff val="25000"/>
                  </a:srgbClr>
                </a:solidFill>
                <a:ea typeface="Arial" charset="0"/>
                <a:cs typeface="Arial" charset="0"/>
              </a:rPr>
              <a:t>Access to specialist support services</a:t>
            </a:r>
          </a:p>
          <a:p>
            <a:pPr marL="285779" indent="-285779" defTabSz="1008044" fontAlgn="auto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8CC63F"/>
              </a:buClr>
              <a:buFont typeface="Arial" charset="0"/>
              <a:buChar char="•"/>
            </a:pPr>
            <a:r>
              <a:rPr lang="en-US" sz="1800" dirty="0">
                <a:solidFill>
                  <a:srgbClr val="323030">
                    <a:lumMod val="75000"/>
                    <a:lumOff val="25000"/>
                  </a:srgbClr>
                </a:solidFill>
                <a:ea typeface="Arial" charset="0"/>
                <a:cs typeface="Arial" charset="0"/>
              </a:rPr>
              <a:t>Digital content and tools for personal wellbeing</a:t>
            </a:r>
          </a:p>
          <a:p>
            <a:pPr marL="285779" indent="-285779" defTabSz="1008044" fontAlgn="auto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8CC63F"/>
              </a:buClr>
              <a:buFont typeface="Arial" charset="0"/>
              <a:buChar char="•"/>
            </a:pPr>
            <a:r>
              <a:rPr lang="en-US" sz="1800" dirty="0">
                <a:solidFill>
                  <a:srgbClr val="323030">
                    <a:lumMod val="75000"/>
                    <a:lumOff val="25000"/>
                  </a:srgbClr>
                </a:solidFill>
                <a:ea typeface="Arial" charset="0"/>
                <a:cs typeface="Arial" charset="0"/>
              </a:rPr>
              <a:t>Training and support for banks</a:t>
            </a:r>
          </a:p>
          <a:p>
            <a:pPr marL="285779" indent="-285779" defTabSz="1008044" fontAlgn="auto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8CC63F"/>
              </a:buClr>
              <a:buFont typeface="Arial" charset="0"/>
              <a:buChar char="•"/>
            </a:pPr>
            <a:r>
              <a:rPr lang="en-US" sz="1800" dirty="0">
                <a:solidFill>
                  <a:srgbClr val="323030">
                    <a:lumMod val="75000"/>
                    <a:lumOff val="25000"/>
                  </a:srgbClr>
                </a:solidFill>
                <a:ea typeface="Arial" charset="0"/>
                <a:cs typeface="Arial" charset="0"/>
              </a:rPr>
              <a:t>Facilitating thought leadership and change in the banking sector</a:t>
            </a:r>
          </a:p>
        </p:txBody>
      </p:sp>
    </p:spTree>
    <p:extLst>
      <p:ext uri="{BB962C8B-B14F-4D97-AF65-F5344CB8AC3E}">
        <p14:creationId xmlns:p14="http://schemas.microsoft.com/office/powerpoint/2010/main" val="32593868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905011" y="905065"/>
            <a:ext cx="4355363" cy="1563081"/>
          </a:xfrm>
        </p:spPr>
        <p:txBody>
          <a:bodyPr/>
          <a:lstStyle>
            <a:lvl1pPr>
              <a:defRPr b="1" i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05010" y="2761961"/>
            <a:ext cx="4355364" cy="3883123"/>
          </a:xfrm>
        </p:spPr>
        <p:txBody>
          <a:bodyPr anchor="t" anchorCtr="0">
            <a:normAutofit/>
          </a:bodyPr>
          <a:lstStyle>
            <a:lvl1pPr marL="252011" indent="-252011">
              <a:defRPr lang="en-US" sz="1800" b="0" i="0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52011" indent="-252011">
              <a:defRPr sz="1600" b="0" i="0">
                <a:latin typeface="Gotham Light" charset="0"/>
                <a:ea typeface="Gotham Light" charset="0"/>
                <a:cs typeface="Gotham Light" charset="0"/>
              </a:defRPr>
            </a:lvl2pPr>
            <a:lvl3pPr marL="252011" indent="-252011">
              <a:defRPr sz="1600" b="0" i="0">
                <a:latin typeface="Gotham Light" charset="0"/>
                <a:ea typeface="Gotham Light" charset="0"/>
                <a:cs typeface="Gotham Light" charset="0"/>
              </a:defRPr>
            </a:lvl3pPr>
            <a:lvl4pPr marL="252011" indent="-252011">
              <a:defRPr sz="1600" b="0" i="0">
                <a:latin typeface="Gotham Light" charset="0"/>
                <a:ea typeface="Gotham Light" charset="0"/>
                <a:cs typeface="Gotham Light" charset="0"/>
              </a:defRPr>
            </a:lvl4pPr>
            <a:lvl5pPr marL="252011" indent="-252011">
              <a:defRPr sz="1600" b="0" i="0">
                <a:latin typeface="Gotham Light" charset="0"/>
                <a:ea typeface="Gotham Light" charset="0"/>
                <a:cs typeface="Gotham Light" charset="0"/>
              </a:defRPr>
            </a:lvl5pPr>
          </a:lstStyle>
          <a:p>
            <a:pPr marL="285779" lvl="0" indent="-285779" algn="l" defTabSz="1008044" rtl="0" eaLnBrk="1" latinLnBrk="0" hangingPunct="1">
              <a:lnSpc>
                <a:spcPct val="90000"/>
              </a:lnSpc>
              <a:spcBef>
                <a:spcPts val="1102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dirty="0"/>
              <a:t>Click to type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413535" y="905065"/>
            <a:ext cx="4357391" cy="574002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b="0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200" b="0" i="0">
                <a:solidFill>
                  <a:schemeClr val="tx2"/>
                </a:solidFill>
                <a:latin typeface="Gotham Light" charset="0"/>
                <a:ea typeface="Gotham Light" charset="0"/>
                <a:cs typeface="Gotham Light" charset="0"/>
              </a:defRPr>
            </a:lvl2pPr>
            <a:lvl3pPr>
              <a:defRPr sz="1200" b="0" i="0">
                <a:solidFill>
                  <a:schemeClr val="tx2"/>
                </a:solidFill>
                <a:latin typeface="Gotham Light" charset="0"/>
                <a:ea typeface="Gotham Light" charset="0"/>
                <a:cs typeface="Gotham Light" charset="0"/>
              </a:defRPr>
            </a:lvl3pPr>
            <a:lvl4pPr>
              <a:defRPr sz="1200" b="0" i="0">
                <a:solidFill>
                  <a:schemeClr val="tx2"/>
                </a:solidFill>
                <a:latin typeface="Gotham Light" charset="0"/>
                <a:ea typeface="Gotham Light" charset="0"/>
                <a:cs typeface="Gotham Light" charset="0"/>
              </a:defRPr>
            </a:lvl4pPr>
            <a:lvl5pPr>
              <a:defRPr sz="1200" b="0" i="0">
                <a:solidFill>
                  <a:schemeClr val="tx2"/>
                </a:solidFill>
                <a:latin typeface="Gotham Light" charset="0"/>
                <a:ea typeface="Gotham Light" charset="0"/>
                <a:cs typeface="Gotham Light" charset="0"/>
              </a:defRPr>
            </a:lvl5pPr>
          </a:lstStyle>
          <a:p>
            <a:pPr lvl="0"/>
            <a:r>
              <a:rPr lang="en-US" dirty="0"/>
              <a:t>// Click to insert graph or table</a:t>
            </a:r>
          </a:p>
        </p:txBody>
      </p:sp>
    </p:spTree>
    <p:extLst>
      <p:ext uri="{BB962C8B-B14F-4D97-AF65-F5344CB8AC3E}">
        <p14:creationId xmlns:p14="http://schemas.microsoft.com/office/powerpoint/2010/main" val="18090304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536" y="905065"/>
            <a:ext cx="8856389" cy="95899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0">
              <a:defRPr/>
            </a:lvl2pPr>
            <a:lvl3pPr marL="360036" indent="-360036">
              <a:buClr>
                <a:schemeClr val="accent1"/>
              </a:buClr>
              <a:defRPr/>
            </a:lvl3pPr>
            <a:lvl4pPr marL="0">
              <a:defRPr/>
            </a:lvl4pPr>
            <a:lvl5pPr marL="360036" indent="-360036"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78216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lock content and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418" y="550980"/>
            <a:ext cx="3644045" cy="3350328"/>
          </a:xfrm>
          <a:ln w="25400">
            <a:solidFill>
              <a:schemeClr val="bg2"/>
            </a:solidFill>
          </a:ln>
        </p:spPr>
        <p:txBody>
          <a:bodyPr lIns="360000" tIns="360000" rIns="360000" bIns="360000" anchor="t" anchorCtr="0"/>
          <a:lstStyle>
            <a:lvl1pPr>
              <a:defRPr sz="3527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546088" y="550979"/>
            <a:ext cx="5597956" cy="6457718"/>
          </a:xfrm>
          <a:blipFill dpi="0" rotWithShape="1">
            <a:blip r:embed="rId2">
              <a:alphaModFix amt="83000"/>
            </a:blip>
            <a:srcRect/>
            <a:stretch>
              <a:fillRect/>
            </a:stretch>
          </a:blipFill>
        </p:spPr>
        <p:txBody>
          <a:bodyPr tIns="360000" anchor="t"/>
          <a:lstStyle>
            <a:lvl1pPr marL="0" indent="0" algn="ctr">
              <a:buNone/>
              <a:defRPr lang="en-US" sz="1200" b="1" i="0" kern="1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4022" indent="0">
              <a:buNone/>
              <a:defRPr sz="3086"/>
            </a:lvl2pPr>
            <a:lvl3pPr marL="1008044" indent="0">
              <a:buNone/>
              <a:defRPr sz="2646"/>
            </a:lvl3pPr>
            <a:lvl4pPr marL="1512066" indent="0">
              <a:buNone/>
              <a:defRPr sz="2205"/>
            </a:lvl4pPr>
            <a:lvl5pPr marL="2016088" indent="0">
              <a:buNone/>
              <a:defRPr sz="2205"/>
            </a:lvl5pPr>
            <a:lvl6pPr marL="2520110" indent="0">
              <a:buNone/>
              <a:defRPr sz="2205"/>
            </a:lvl6pPr>
            <a:lvl7pPr marL="3024131" indent="0">
              <a:buNone/>
              <a:defRPr sz="2205"/>
            </a:lvl7pPr>
            <a:lvl8pPr marL="3528154" indent="0">
              <a:buNone/>
              <a:defRPr sz="2205"/>
            </a:lvl8pPr>
            <a:lvl9pPr marL="4032175" indent="0">
              <a:buNone/>
              <a:defRPr sz="2205"/>
            </a:lvl9pPr>
          </a:lstStyle>
          <a:p>
            <a:r>
              <a:rPr lang="en-US" dirty="0"/>
              <a:t>Instruction only // Click photo icon to replace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419" y="4215698"/>
            <a:ext cx="3644044" cy="2793000"/>
          </a:xfrm>
          <a:solidFill>
            <a:schemeClr val="bg2"/>
          </a:solidFill>
          <a:ln>
            <a:noFill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lIns="360000" tIns="360000" rIns="360000" bIns="360000" anchor="t" anchorCtr="0"/>
          <a:lstStyle>
            <a:lvl1pPr marL="0" indent="0">
              <a:buNone/>
              <a:defRPr lang="en-US" sz="1600" b="0" i="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4022" indent="0">
              <a:buNone/>
              <a:defRPr sz="1543"/>
            </a:lvl2pPr>
            <a:lvl3pPr marL="1008044" indent="0">
              <a:buNone/>
              <a:defRPr sz="1323"/>
            </a:lvl3pPr>
            <a:lvl4pPr marL="1512066" indent="0">
              <a:buNone/>
              <a:defRPr sz="1102"/>
            </a:lvl4pPr>
            <a:lvl5pPr marL="2016088" indent="0">
              <a:buNone/>
              <a:defRPr sz="1102"/>
            </a:lvl5pPr>
            <a:lvl6pPr marL="2520110" indent="0">
              <a:buNone/>
              <a:defRPr sz="1102"/>
            </a:lvl6pPr>
            <a:lvl7pPr marL="3024131" indent="0">
              <a:buNone/>
              <a:defRPr sz="1102"/>
            </a:lvl7pPr>
            <a:lvl8pPr marL="3528154" indent="0">
              <a:buNone/>
              <a:defRPr sz="1102"/>
            </a:lvl8pPr>
            <a:lvl9pPr marL="4032175" indent="0">
              <a:buNone/>
              <a:defRPr sz="1102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83134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lide (Se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905009" y="905066"/>
            <a:ext cx="6954282" cy="15671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91278F"/>
                </a:solidFill>
                <a:ea typeface="Arial" charset="0"/>
                <a:cs typeface="Arial" charset="0"/>
              </a:rPr>
              <a:t>What impact are we having?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905009" y="3562845"/>
            <a:ext cx="8865916" cy="346322"/>
          </a:xfrm>
          <a:prstGeom prst="rect">
            <a:avLst/>
          </a:prstGeom>
        </p:spPr>
        <p:txBody>
          <a:bodyPr wrap="square" lIns="0" tIns="0" rIns="0" bIns="0" numCol="4" spcCol="360000">
            <a:noAutofit/>
          </a:bodyPr>
          <a:lstStyle/>
          <a:p>
            <a:pPr defTabSz="1008044" fontAlgn="auto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500" b="1" dirty="0">
                <a:solidFill>
                  <a:srgbClr val="8A7E76"/>
                </a:solidFill>
                <a:ea typeface="Arial" charset="0"/>
                <a:cs typeface="Arial" charset="0"/>
              </a:rPr>
              <a:t>9,500</a:t>
            </a:r>
          </a:p>
          <a:p>
            <a:pPr defTabSz="1008044" fontAlgn="auto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500" b="1" dirty="0">
                <a:solidFill>
                  <a:srgbClr val="8A7E76"/>
                </a:solidFill>
                <a:ea typeface="Arial" charset="0"/>
                <a:cs typeface="Arial" charset="0"/>
              </a:rPr>
              <a:t>£770,000</a:t>
            </a:r>
          </a:p>
          <a:p>
            <a:pPr defTabSz="1008044" fontAlgn="auto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500" b="1" dirty="0">
                <a:solidFill>
                  <a:srgbClr val="8A7E76"/>
                </a:solidFill>
                <a:ea typeface="Arial" charset="0"/>
                <a:cs typeface="Arial" charset="0"/>
              </a:rPr>
              <a:t>96%</a:t>
            </a:r>
          </a:p>
          <a:p>
            <a:pPr defTabSz="1008044" fontAlgn="auto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500" b="1" dirty="0">
                <a:solidFill>
                  <a:srgbClr val="8A7E76"/>
                </a:solidFill>
                <a:ea typeface="Arial" charset="0"/>
                <a:cs typeface="Arial" charset="0"/>
              </a:rPr>
              <a:t>92%</a:t>
            </a:r>
          </a:p>
        </p:txBody>
      </p:sp>
      <p:sp>
        <p:nvSpPr>
          <p:cNvPr id="11" name="Oval 10"/>
          <p:cNvSpPr>
            <a:spLocks noChangeAspect="1"/>
          </p:cNvSpPr>
          <p:nvPr userDrawn="1"/>
        </p:nvSpPr>
        <p:spPr>
          <a:xfrm>
            <a:off x="914537" y="2593168"/>
            <a:ext cx="720107" cy="7201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926514" y="2593168"/>
            <a:ext cx="720107" cy="720151"/>
          </a:xfrm>
          <a:prstGeom prst="ellipse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000" t="15000" r="15000" b="1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3215165" y="2593168"/>
            <a:ext cx="720107" cy="7201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5503816" y="2593168"/>
            <a:ext cx="720107" cy="7201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6" name="Oval 15"/>
          <p:cNvSpPr>
            <a:spLocks noChangeAspect="1"/>
          </p:cNvSpPr>
          <p:nvPr userDrawn="1"/>
        </p:nvSpPr>
        <p:spPr>
          <a:xfrm>
            <a:off x="7792466" y="2593168"/>
            <a:ext cx="720107" cy="7201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905009" y="4091594"/>
            <a:ext cx="8865916" cy="752887"/>
          </a:xfrm>
          <a:prstGeom prst="rect">
            <a:avLst/>
          </a:prstGeom>
        </p:spPr>
        <p:txBody>
          <a:bodyPr wrap="square" lIns="0" tIns="0" rIns="0" bIns="0" numCol="4" spcCol="360000">
            <a:noAutofit/>
          </a:bodyPr>
          <a:lstStyle/>
          <a:p>
            <a:pPr defTabSz="1008044" fontAlgn="auto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323030">
                    <a:lumMod val="75000"/>
                    <a:lumOff val="25000"/>
                  </a:srgbClr>
                </a:solidFill>
                <a:ea typeface="Arial" charset="0"/>
                <a:cs typeface="Arial" charset="0"/>
              </a:rPr>
              <a:t>calls were handled by our free phone helpline</a:t>
            </a:r>
          </a:p>
          <a:p>
            <a:pPr defTabSz="1008044" fontAlgn="auto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323030">
                    <a:lumMod val="75000"/>
                    <a:lumOff val="25000"/>
                  </a:srgbClr>
                </a:solidFill>
                <a:ea typeface="Arial" charset="0"/>
                <a:cs typeface="Arial" charset="0"/>
              </a:rPr>
              <a:t>was given out as cash grants</a:t>
            </a:r>
          </a:p>
          <a:p>
            <a:pPr defTabSz="1008044" fontAlgn="auto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600" dirty="0">
              <a:solidFill>
                <a:srgbClr val="323030">
                  <a:lumMod val="75000"/>
                  <a:lumOff val="25000"/>
                </a:srgbClr>
              </a:solidFill>
              <a:ea typeface="Arial" charset="0"/>
              <a:cs typeface="Arial" charset="0"/>
            </a:endParaRPr>
          </a:p>
          <a:p>
            <a:pPr defTabSz="1008044" fontAlgn="auto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323030">
                    <a:lumMod val="75000"/>
                    <a:lumOff val="25000"/>
                  </a:srgbClr>
                </a:solidFill>
                <a:ea typeface="Arial" charset="0"/>
                <a:cs typeface="Arial" charset="0"/>
              </a:rPr>
              <a:t>of clients would recommend BWC to a friend or bank colleague</a:t>
            </a:r>
          </a:p>
          <a:p>
            <a:pPr defTabSz="1008044" fontAlgn="auto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323030">
                    <a:lumMod val="75000"/>
                    <a:lumOff val="25000"/>
                  </a:srgbClr>
                </a:solidFill>
                <a:ea typeface="Arial" charset="0"/>
                <a:cs typeface="Arial" charset="0"/>
              </a:rPr>
              <a:t>of clients rated our customer service as excellent</a:t>
            </a:r>
          </a:p>
        </p:txBody>
      </p:sp>
      <p:sp>
        <p:nvSpPr>
          <p:cNvPr id="22" name="Oval 21"/>
          <p:cNvSpPr>
            <a:spLocks noChangeAspect="1"/>
          </p:cNvSpPr>
          <p:nvPr userDrawn="1"/>
        </p:nvSpPr>
        <p:spPr>
          <a:xfrm>
            <a:off x="3231768" y="2593168"/>
            <a:ext cx="720107" cy="720151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000" t="15000" r="15000" b="1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3" name="Oval 22"/>
          <p:cNvSpPr>
            <a:spLocks noChangeAspect="1"/>
          </p:cNvSpPr>
          <p:nvPr userDrawn="1"/>
        </p:nvSpPr>
        <p:spPr>
          <a:xfrm>
            <a:off x="5505906" y="2593168"/>
            <a:ext cx="720107" cy="720151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000" t="15000" r="15000" b="1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4" name="Oval 23"/>
          <p:cNvSpPr>
            <a:spLocks noChangeAspect="1"/>
          </p:cNvSpPr>
          <p:nvPr userDrawn="1"/>
        </p:nvSpPr>
        <p:spPr>
          <a:xfrm>
            <a:off x="7781494" y="2593168"/>
            <a:ext cx="720107" cy="720151"/>
          </a:xfrm>
          <a:prstGeom prst="ellipse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000" t="15000" r="15000" b="1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3836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lid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Oval 4"/>
          <p:cNvSpPr>
            <a:spLocks noChangeAspect="1"/>
          </p:cNvSpPr>
          <p:nvPr userDrawn="1"/>
        </p:nvSpPr>
        <p:spPr>
          <a:xfrm>
            <a:off x="914537" y="2593168"/>
            <a:ext cx="720107" cy="7201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Oval 7"/>
          <p:cNvSpPr>
            <a:spLocks noChangeAspect="1"/>
          </p:cNvSpPr>
          <p:nvPr userDrawn="1"/>
        </p:nvSpPr>
        <p:spPr>
          <a:xfrm>
            <a:off x="5491607" y="2593168"/>
            <a:ext cx="720107" cy="7201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Oval 8"/>
          <p:cNvSpPr>
            <a:spLocks noChangeAspect="1"/>
          </p:cNvSpPr>
          <p:nvPr userDrawn="1"/>
        </p:nvSpPr>
        <p:spPr>
          <a:xfrm>
            <a:off x="7780143" y="2593168"/>
            <a:ext cx="720107" cy="7201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905009" y="2586582"/>
            <a:ext cx="720107" cy="720151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000" t="15000" r="15000" b="15000"/>
            </a:stretch>
          </a:blipFill>
        </p:spPr>
        <p:txBody>
          <a:bodyPr anchor="ctr" anchorCtr="0"/>
          <a:lstStyle>
            <a:lvl1pPr marL="0" indent="0" algn="ctr" defTabSz="1008044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600" b="1" i="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914537" y="3563001"/>
            <a:ext cx="1990782" cy="400133"/>
          </a:xfrm>
        </p:spPr>
        <p:txBody>
          <a:bodyPr/>
          <a:lstStyle>
            <a:lvl1pPr>
              <a:defRPr lang="en-US" sz="2500" b="1" i="0" kern="1200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5491608" y="3563000"/>
            <a:ext cx="1990782" cy="400133"/>
          </a:xfrm>
        </p:spPr>
        <p:txBody>
          <a:bodyPr/>
          <a:lstStyle>
            <a:lvl1pPr>
              <a:defRPr lang="en-US" sz="2500" b="1" i="0" kern="1200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3203072" y="3563000"/>
            <a:ext cx="1990782" cy="400133"/>
          </a:xfrm>
        </p:spPr>
        <p:txBody>
          <a:bodyPr/>
          <a:lstStyle>
            <a:lvl1pPr>
              <a:defRPr lang="en-US" sz="2500" b="1" i="0" kern="1200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7780143" y="3563000"/>
            <a:ext cx="1990782" cy="400133"/>
          </a:xfrm>
        </p:spPr>
        <p:txBody>
          <a:bodyPr/>
          <a:lstStyle>
            <a:lvl1pPr>
              <a:defRPr lang="en-US" sz="2500" b="1" i="0" kern="1200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914537" y="4113879"/>
            <a:ext cx="1990782" cy="898378"/>
          </a:xfrm>
        </p:spPr>
        <p:txBody>
          <a:bodyPr/>
          <a:lstStyle>
            <a:lvl1pPr>
              <a:defRPr lang="en-US" sz="1600" b="0" i="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5491608" y="4113878"/>
            <a:ext cx="1990782" cy="898378"/>
          </a:xfrm>
        </p:spPr>
        <p:txBody>
          <a:bodyPr/>
          <a:lstStyle>
            <a:lvl1pPr>
              <a:defRPr lang="en-US" sz="1600" b="0" i="0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3203072" y="4113878"/>
            <a:ext cx="1990782" cy="898378"/>
          </a:xfrm>
        </p:spPr>
        <p:txBody>
          <a:bodyPr/>
          <a:lstStyle>
            <a:lvl1pPr>
              <a:defRPr lang="en-US" sz="1600" b="0" i="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08044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3" name="Text Placeholder 21"/>
          <p:cNvSpPr>
            <a:spLocks noGrp="1"/>
          </p:cNvSpPr>
          <p:nvPr>
            <p:ph type="body" sz="quarter" idx="21"/>
          </p:nvPr>
        </p:nvSpPr>
        <p:spPr>
          <a:xfrm>
            <a:off x="7780143" y="4113878"/>
            <a:ext cx="1990782" cy="898378"/>
          </a:xfrm>
        </p:spPr>
        <p:txBody>
          <a:bodyPr/>
          <a:lstStyle>
            <a:lvl1pPr>
              <a:defRPr lang="en-US" sz="1600" b="0" i="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Oval 33"/>
          <p:cNvSpPr>
            <a:spLocks noChangeAspect="1"/>
          </p:cNvSpPr>
          <p:nvPr userDrawn="1"/>
        </p:nvSpPr>
        <p:spPr>
          <a:xfrm>
            <a:off x="3203071" y="2593168"/>
            <a:ext cx="720107" cy="7201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2" hasCustomPrompt="1"/>
          </p:nvPr>
        </p:nvSpPr>
        <p:spPr>
          <a:xfrm>
            <a:off x="3203071" y="2586582"/>
            <a:ext cx="720107" cy="720151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000" t="15000" r="15000" b="15000"/>
            </a:stretch>
          </a:blipFill>
        </p:spPr>
        <p:txBody>
          <a:bodyPr anchor="ctr" anchorCtr="0"/>
          <a:lstStyle>
            <a:lvl1pPr marL="0" indent="0" algn="ctr" defTabSz="1008044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600" b="1" i="0" kern="1200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3" hasCustomPrompt="1"/>
          </p:nvPr>
        </p:nvSpPr>
        <p:spPr>
          <a:xfrm>
            <a:off x="5499429" y="2586582"/>
            <a:ext cx="720107" cy="720151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000" t="15000" r="15000" b="15000"/>
            </a:stretch>
          </a:blipFill>
        </p:spPr>
        <p:txBody>
          <a:bodyPr anchor="ctr" anchorCtr="0"/>
          <a:lstStyle>
            <a:lvl1pPr marL="0" indent="0" algn="ctr" defTabSz="1008044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600" b="1" i="0" kern="1200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4" hasCustomPrompt="1"/>
          </p:nvPr>
        </p:nvSpPr>
        <p:spPr>
          <a:xfrm>
            <a:off x="7780143" y="2586582"/>
            <a:ext cx="720107" cy="720151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000" t="15000" r="15000" b="15000"/>
            </a:stretch>
          </a:blipFill>
        </p:spPr>
        <p:txBody>
          <a:bodyPr anchor="ctr" anchorCtr="0"/>
          <a:lstStyle>
            <a:lvl1pPr marL="0" indent="0" algn="ctr" defTabSz="1008044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600" b="1" i="0" kern="1200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2732589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19538" y="200025"/>
            <a:ext cx="960437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E40E5D28-A9E3-4475-9CF2-0C04632D9E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6324203"/>
            <a:ext cx="10693400" cy="1260265"/>
          </a:xfrm>
          <a:prstGeom prst="rect">
            <a:avLst/>
          </a:prstGeom>
          <a:solidFill>
            <a:srgbClr val="91278F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" name="Diamond 3"/>
          <p:cNvSpPr/>
          <p:nvPr userDrawn="1"/>
        </p:nvSpPr>
        <p:spPr>
          <a:xfrm>
            <a:off x="1733718" y="5744782"/>
            <a:ext cx="1158772" cy="1158843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330302" y="550978"/>
            <a:ext cx="3813741" cy="25786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53" tIns="720107" rIns="360053" bIns="360053" rtlCol="0" anchor="t" anchorCtr="0"/>
          <a:lstStyle/>
          <a:p>
            <a:pPr defTabSz="1008044" fontAlgn="auto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sz="2100" b="1" dirty="0">
                <a:solidFill>
                  <a:srgbClr val="323030"/>
                </a:solidFill>
                <a:ea typeface="Arial" charset="0"/>
                <a:cs typeface="Arial" charset="0"/>
              </a:rPr>
              <a:t>Click to type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41419" y="3280464"/>
            <a:ext cx="3813741" cy="25786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53" tIns="720107" rIns="360053" bIns="360053" rtlCol="0" anchor="t" anchorCtr="0"/>
          <a:lstStyle/>
          <a:p>
            <a:pPr defTabSz="1008044" fontAlgn="auto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sz="2100" b="1" dirty="0">
                <a:solidFill>
                  <a:srgbClr val="323030"/>
                </a:solidFill>
                <a:ea typeface="Arial" charset="0"/>
                <a:cs typeface="Arial" charset="0"/>
              </a:rPr>
              <a:t>Click to type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512346" y="3280464"/>
            <a:ext cx="5631698" cy="25786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53" tIns="720107" rIns="360053" bIns="360053" rtlCol="0" anchor="t" anchorCtr="0"/>
          <a:lstStyle/>
          <a:p>
            <a:pPr defTabSz="1008044" fontAlgn="auto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sz="2100" b="1" dirty="0">
                <a:solidFill>
                  <a:srgbClr val="323030"/>
                </a:solidFill>
                <a:ea typeface="Arial" charset="0"/>
                <a:cs typeface="Arial" charset="0"/>
              </a:rPr>
              <a:t>Click to type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7850" y="565270"/>
            <a:ext cx="620804" cy="6208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264" y="3294752"/>
            <a:ext cx="620804" cy="6208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840" y="3294752"/>
            <a:ext cx="620804" cy="620842"/>
          </a:xfrm>
          <a:prstGeom prst="rect">
            <a:avLst/>
          </a:prstGeom>
        </p:spPr>
      </p:pic>
      <p:sp>
        <p:nvSpPr>
          <p:cNvPr id="1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900247" y="5445980"/>
            <a:ext cx="3328348" cy="427414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sz="14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5pPr>
              <a:defRPr lang="en-US" dirty="0" smtClean="0"/>
            </a:lvl5pPr>
          </a:lstStyle>
          <a:p>
            <a:pPr lvl="0"/>
            <a:r>
              <a:rPr lang="en-US" dirty="0"/>
              <a:t>John Doe, Acting Role, Company  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73452" y="5431692"/>
            <a:ext cx="3328348" cy="427414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sz="14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5pPr>
              <a:defRPr lang="en-US" dirty="0" smtClean="0"/>
            </a:lvl5pPr>
          </a:lstStyle>
          <a:p>
            <a:pPr lvl="0"/>
            <a:r>
              <a:rPr lang="en-US" dirty="0"/>
              <a:t>John Doe, Acting Role, Company  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647850" y="2705594"/>
            <a:ext cx="3328348" cy="427414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sz="14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5pPr>
              <a:defRPr lang="en-US" dirty="0" smtClean="0"/>
            </a:lvl5pPr>
          </a:lstStyle>
          <a:p>
            <a:pPr lvl="0"/>
            <a:r>
              <a:rPr lang="en-US" dirty="0"/>
              <a:t>John Doe, Acting Role, Company  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67081" y="547322"/>
            <a:ext cx="5631698" cy="25786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53" tIns="720107" rIns="360053" bIns="360053" rtlCol="0" anchor="t" anchorCtr="0"/>
          <a:lstStyle/>
          <a:p>
            <a:pPr defTabSz="1008044" fontAlgn="auto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sz="2100" b="1" dirty="0">
                <a:solidFill>
                  <a:srgbClr val="323030"/>
                </a:solidFill>
                <a:ea typeface="Arial" charset="0"/>
                <a:cs typeface="Arial" charset="0"/>
              </a:rPr>
              <a:t>Click to type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576" y="561610"/>
            <a:ext cx="620804" cy="620842"/>
          </a:xfrm>
          <a:prstGeom prst="rect">
            <a:avLst/>
          </a:prstGeom>
        </p:spPr>
      </p:pic>
      <p:sp>
        <p:nvSpPr>
          <p:cNvPr id="1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928188" y="2698550"/>
            <a:ext cx="3328348" cy="427414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sz="14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5pPr>
              <a:defRPr lang="en-US" dirty="0" smtClean="0"/>
            </a:lvl5pPr>
          </a:lstStyle>
          <a:p>
            <a:pPr lvl="0"/>
            <a:r>
              <a:rPr lang="en-US" dirty="0"/>
              <a:t>John Doe, Acting Role, Company  </a:t>
            </a:r>
          </a:p>
        </p:txBody>
      </p:sp>
    </p:spTree>
    <p:extLst>
      <p:ext uri="{BB962C8B-B14F-4D97-AF65-F5344CB8AC3E}">
        <p14:creationId xmlns:p14="http://schemas.microsoft.com/office/powerpoint/2010/main" val="12826190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6324203"/>
            <a:ext cx="10693400" cy="1260265"/>
          </a:xfrm>
          <a:prstGeom prst="rect">
            <a:avLst/>
          </a:prstGeom>
          <a:solidFill>
            <a:srgbClr val="91278F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09397" y="1642459"/>
            <a:ext cx="8853214" cy="2744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5pPr marL="0" indent="0">
              <a:buNone/>
              <a:defRPr b="1" i="0" baseline="0">
                <a:latin typeface="Gotham" charset="0"/>
                <a:ea typeface="Gotham" charset="0"/>
                <a:cs typeface="Gotha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909397" y="4691436"/>
            <a:ext cx="8853214" cy="27152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sz="16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5pPr>
              <a:defRPr lang="en-US" dirty="0" smtClean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909397" y="5035357"/>
            <a:ext cx="8853214" cy="271520"/>
          </a:xfrm>
        </p:spPr>
        <p:txBody>
          <a:bodyPr/>
          <a:lstStyle>
            <a:lvl1pPr>
              <a:defRPr lang="en-US" sz="1600" b="0" i="0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5pPr marL="0" indent="0">
              <a:buNone/>
              <a:defRPr lang="en-US" sz="1600" b="0" i="0" kern="1200" dirty="0">
                <a:solidFill>
                  <a:schemeClr val="tx1"/>
                </a:solidFill>
                <a:latin typeface="Gotham Light" charset="0"/>
                <a:ea typeface="Gotham Light" charset="0"/>
                <a:cs typeface="Gotham Light" charset="0"/>
              </a:defRPr>
            </a:lvl5pPr>
          </a:lstStyle>
          <a:p>
            <a:pPr marL="0" lvl="0" indent="0" algn="l" defTabSz="1008044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dirty="0"/>
              <a:t>Acting Role, Company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105" y="550979"/>
            <a:ext cx="1091412" cy="1091479"/>
          </a:xfrm>
          <a:prstGeom prst="rect">
            <a:avLst/>
          </a:prstGeom>
        </p:spPr>
      </p:pic>
      <p:sp>
        <p:nvSpPr>
          <p:cNvPr id="12" name="Diamond 11"/>
          <p:cNvSpPr/>
          <p:nvPr userDrawn="1"/>
        </p:nvSpPr>
        <p:spPr>
          <a:xfrm>
            <a:off x="1733718" y="5744782"/>
            <a:ext cx="1158772" cy="1158843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184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905009" y="905066"/>
            <a:ext cx="8865916" cy="8906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91278F"/>
                </a:solidFill>
                <a:ea typeface="Arial" charset="0"/>
                <a:cs typeface="Arial" charset="0"/>
              </a:rPr>
              <a:t>Get in touch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5084" y="6869260"/>
            <a:ext cx="7488069" cy="536706"/>
          </a:xfrm>
          <a:prstGeom prst="rect">
            <a:avLst/>
          </a:prstGeom>
        </p:spPr>
        <p:txBody>
          <a:bodyPr/>
          <a:lstStyle>
            <a:lvl1pPr>
              <a:defRPr sz="1050" b="0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8A7E76"/>
                </a:solidFill>
              </a:rPr>
              <a:t>The Bank Workers Charity is the working name of the Bankers Benevolent Fund, a company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8A7E76"/>
                </a:solidFill>
              </a:rPr>
              <a:t>limited by guarantee in England (No. 19366) and a charity registered in England (No. 313080)</a:t>
            </a:r>
            <a:endParaRPr lang="en-US" dirty="0">
              <a:solidFill>
                <a:srgbClr val="8A7E76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41420" y="5297942"/>
            <a:ext cx="5642036" cy="1347143"/>
          </a:xfrm>
          <a:prstGeom prst="rect">
            <a:avLst/>
          </a:prstGeom>
          <a:solidFill>
            <a:srgbClr val="91278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500" dirty="0" err="1">
                <a:solidFill>
                  <a:srgbClr val="FFFFFF"/>
                </a:solidFill>
                <a:ea typeface="Arial" charset="0"/>
                <a:cs typeface="Arial" charset="0"/>
              </a:rPr>
              <a:t>www.bwcharity.org.uk</a:t>
            </a:r>
            <a:endParaRPr lang="en-US" sz="25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183456" y="5297941"/>
            <a:ext cx="3960588" cy="1347143"/>
          </a:xfrm>
          <a:prstGeom prst="rect">
            <a:avLst/>
          </a:prstGeom>
          <a:solidFill>
            <a:srgbClr val="002060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91" rtlCol="0" anchor="ctr" anchorCtr="0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rgbClr val="FFFFFF"/>
                </a:solidFill>
                <a:ea typeface="Arial" charset="0"/>
                <a:cs typeface="Arial" charset="0"/>
              </a:rPr>
              <a:t>bwcharity</a:t>
            </a:r>
            <a:endParaRPr lang="en-US" sz="1600" dirty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FFFF"/>
                </a:solidFill>
                <a:ea typeface="Arial" charset="0"/>
                <a:cs typeface="Arial" charset="0"/>
              </a:rPr>
              <a:t>Bank Workers Charity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FFFF"/>
                </a:solidFill>
                <a:ea typeface="Arial" charset="0"/>
                <a:cs typeface="Arial" charset="0"/>
              </a:rPr>
              <a:t>@</a:t>
            </a:r>
            <a:r>
              <a:rPr lang="en-US" sz="1600" dirty="0" err="1">
                <a:solidFill>
                  <a:srgbClr val="FFFFFF"/>
                </a:solidFill>
                <a:ea typeface="Arial" charset="0"/>
                <a:cs typeface="Arial" charset="0"/>
              </a:rPr>
              <a:t>bwcharity</a:t>
            </a:r>
            <a:endParaRPr lang="en-US" sz="1600" dirty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832" y="5424193"/>
            <a:ext cx="469462" cy="4694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832" y="5771026"/>
            <a:ext cx="469462" cy="4694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832" y="6103747"/>
            <a:ext cx="469462" cy="469491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914542" y="1873194"/>
            <a:ext cx="1948827" cy="3848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500" dirty="0">
                <a:solidFill>
                  <a:srgbClr val="91268E"/>
                </a:solidFill>
                <a:latin typeface="Arial" panose="020B0604020202020204"/>
              </a:rPr>
              <a:t>Our helpline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863369" y="1868547"/>
            <a:ext cx="5530761" cy="3848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500" dirty="0">
                <a:solidFill>
                  <a:srgbClr val="8A7E76"/>
                </a:solidFill>
                <a:latin typeface="Arial" panose="020B0604020202020204"/>
              </a:rPr>
              <a:t>0800 0234 934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914546" y="2657884"/>
            <a:ext cx="1948827" cy="3848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500" dirty="0">
                <a:solidFill>
                  <a:srgbClr val="91268E"/>
                </a:solidFill>
                <a:latin typeface="Arial" panose="020B0604020202020204"/>
              </a:rPr>
              <a:t>Email us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2863373" y="2653237"/>
            <a:ext cx="5530761" cy="3848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500" dirty="0">
                <a:solidFill>
                  <a:srgbClr val="8A7E76"/>
                </a:solidFill>
                <a:latin typeface="Arial" panose="020B0604020202020204"/>
              </a:rPr>
              <a:t>hello@bwcharity.org.uk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905009" y="3447221"/>
            <a:ext cx="1948827" cy="3848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500" dirty="0">
                <a:solidFill>
                  <a:srgbClr val="91268E"/>
                </a:solidFill>
                <a:latin typeface="Arial" panose="020B0604020202020204"/>
              </a:rPr>
              <a:t>Email me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2853836" y="3442574"/>
            <a:ext cx="5530761" cy="3848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500" dirty="0">
                <a:solidFill>
                  <a:srgbClr val="8A7E76"/>
                </a:solidFill>
                <a:latin typeface="Arial" panose="020B0604020202020204"/>
              </a:rPr>
              <a:t>paul.barrett@bwcharity.org.uk</a:t>
            </a:r>
          </a:p>
        </p:txBody>
      </p:sp>
    </p:spTree>
    <p:extLst>
      <p:ext uri="{BB962C8B-B14F-4D97-AF65-F5344CB8AC3E}">
        <p14:creationId xmlns:p14="http://schemas.microsoft.com/office/powerpoint/2010/main" val="24354092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548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80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079500"/>
            <a:ext cx="9623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9482" bIns="49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2030413"/>
            <a:ext cx="7769225" cy="46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9482" bIns="49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5" r:id="rId1"/>
    <p:sldLayoutId id="2147484906" r:id="rId2"/>
    <p:sldLayoutId id="2147484907" r:id="rId3"/>
    <p:sldLayoutId id="2147484908" r:id="rId4"/>
    <p:sldLayoutId id="2147484909" r:id="rId5"/>
    <p:sldLayoutId id="2147484910" r:id="rId6"/>
    <p:sldLayoutId id="2147484911" r:id="rId7"/>
    <p:sldLayoutId id="2147484912" r:id="rId8"/>
    <p:sldLayoutId id="2147484913" r:id="rId9"/>
    <p:sldLayoutId id="2147484914" r:id="rId10"/>
    <p:sldLayoutId id="2147484915" r:id="rId11"/>
  </p:sldLayoutIdLst>
  <p:hf hdr="0" ftr="0" dt="0"/>
  <p:txStyles>
    <p:titleStyle>
      <a:lvl1pPr algn="l" defTabSz="99536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+mj-lt"/>
          <a:ea typeface="+mj-ea"/>
          <a:cs typeface="+mj-cs"/>
        </a:defRPr>
      </a:lvl1pPr>
      <a:lvl2pPr algn="l" defTabSz="99536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2pPr>
      <a:lvl3pPr algn="l" defTabSz="99536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3pPr>
      <a:lvl4pPr algn="l" defTabSz="99536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4pPr>
      <a:lvl5pPr algn="l" defTabSz="99536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5pPr>
      <a:lvl6pPr marL="457200" algn="l" defTabSz="995363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6pPr>
      <a:lvl7pPr marL="914400" algn="l" defTabSz="995363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7pPr>
      <a:lvl8pPr marL="1371600" algn="l" defTabSz="995363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8pPr>
      <a:lvl9pPr marL="1828800" algn="l" defTabSz="995363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9pPr>
    </p:titleStyle>
    <p:bodyStyle>
      <a:lvl1pPr marL="215900" indent="-215900" algn="l" defTabSz="995363" rtl="0" eaLnBrk="0" fontAlgn="base" hangingPunct="0">
        <a:spcBef>
          <a:spcPct val="20000"/>
        </a:spcBef>
        <a:spcAft>
          <a:spcPct val="0"/>
        </a:spcAft>
        <a:buClr>
          <a:srgbClr val="00ABE5"/>
        </a:buClr>
        <a:buSzPct val="120000"/>
        <a:buChar char="•"/>
        <a:defRPr sz="2200">
          <a:solidFill>
            <a:srgbClr val="000066"/>
          </a:solidFill>
          <a:latin typeface="+mn-lt"/>
          <a:ea typeface="+mn-ea"/>
          <a:cs typeface="+mn-cs"/>
        </a:defRPr>
      </a:lvl1pPr>
      <a:lvl2pPr marL="774700" indent="-239713" algn="l" defTabSz="995363" rtl="0" eaLnBrk="0" fontAlgn="base" hangingPunct="0">
        <a:spcBef>
          <a:spcPct val="20000"/>
        </a:spcBef>
        <a:spcAft>
          <a:spcPct val="0"/>
        </a:spcAft>
        <a:buClr>
          <a:srgbClr val="00ABE5"/>
        </a:buClr>
        <a:buChar char="–"/>
        <a:defRPr sz="2100">
          <a:solidFill>
            <a:srgbClr val="000066"/>
          </a:solidFill>
          <a:latin typeface="+mn-lt"/>
        </a:defRPr>
      </a:lvl2pPr>
      <a:lvl3pPr marL="1206500" indent="-180975" algn="l" defTabSz="995363" rtl="0" eaLnBrk="0" fontAlgn="base" hangingPunct="0">
        <a:spcBef>
          <a:spcPct val="20000"/>
        </a:spcBef>
        <a:spcAft>
          <a:spcPct val="0"/>
        </a:spcAft>
        <a:buClr>
          <a:srgbClr val="00ABE5"/>
        </a:buClr>
        <a:buChar char="•"/>
        <a:defRPr>
          <a:solidFill>
            <a:srgbClr val="000066"/>
          </a:solidFill>
          <a:latin typeface="+mn-lt"/>
        </a:defRPr>
      </a:lvl3pPr>
      <a:lvl4pPr marL="1741488" indent="-247650" algn="l" defTabSz="995363" rtl="0" eaLnBrk="0" fontAlgn="base" hangingPunct="0">
        <a:spcBef>
          <a:spcPct val="20000"/>
        </a:spcBef>
        <a:spcAft>
          <a:spcPct val="0"/>
        </a:spcAft>
        <a:buClr>
          <a:srgbClr val="00ABE5"/>
        </a:buClr>
        <a:buChar char="–"/>
        <a:defRPr>
          <a:solidFill>
            <a:srgbClr val="000066"/>
          </a:solidFill>
          <a:latin typeface="+mn-lt"/>
        </a:defRPr>
      </a:lvl4pPr>
      <a:lvl5pPr marL="2239963" indent="-249238" algn="l" defTabSz="995363" rtl="0" eaLnBrk="0" fontAlgn="base" hangingPunct="0">
        <a:spcBef>
          <a:spcPct val="20000"/>
        </a:spcBef>
        <a:spcAft>
          <a:spcPct val="0"/>
        </a:spcAft>
        <a:buClr>
          <a:srgbClr val="00ABE5"/>
        </a:buClr>
        <a:buChar char="»"/>
        <a:defRPr>
          <a:solidFill>
            <a:srgbClr val="000066"/>
          </a:solidFill>
          <a:latin typeface="+mn-lt"/>
        </a:defRPr>
      </a:lvl5pPr>
      <a:lvl6pPr marL="2697163" indent="-249238" algn="l" defTabSz="995363" rtl="0" fontAlgn="base">
        <a:spcBef>
          <a:spcPct val="20000"/>
        </a:spcBef>
        <a:spcAft>
          <a:spcPct val="0"/>
        </a:spcAft>
        <a:buClr>
          <a:srgbClr val="00ABE5"/>
        </a:buClr>
        <a:buChar char="»"/>
        <a:defRPr>
          <a:solidFill>
            <a:srgbClr val="000066"/>
          </a:solidFill>
          <a:latin typeface="+mn-lt"/>
        </a:defRPr>
      </a:lvl6pPr>
      <a:lvl7pPr marL="3154363" indent="-249238" algn="l" defTabSz="995363" rtl="0" fontAlgn="base">
        <a:spcBef>
          <a:spcPct val="20000"/>
        </a:spcBef>
        <a:spcAft>
          <a:spcPct val="0"/>
        </a:spcAft>
        <a:buClr>
          <a:srgbClr val="00ABE5"/>
        </a:buClr>
        <a:buChar char="»"/>
        <a:defRPr>
          <a:solidFill>
            <a:srgbClr val="000066"/>
          </a:solidFill>
          <a:latin typeface="+mn-lt"/>
        </a:defRPr>
      </a:lvl7pPr>
      <a:lvl8pPr marL="3611563" indent="-249238" algn="l" defTabSz="995363" rtl="0" fontAlgn="base">
        <a:spcBef>
          <a:spcPct val="20000"/>
        </a:spcBef>
        <a:spcAft>
          <a:spcPct val="0"/>
        </a:spcAft>
        <a:buClr>
          <a:srgbClr val="00ABE5"/>
        </a:buClr>
        <a:buChar char="»"/>
        <a:defRPr>
          <a:solidFill>
            <a:srgbClr val="000066"/>
          </a:solidFill>
          <a:latin typeface="+mn-lt"/>
        </a:defRPr>
      </a:lvl8pPr>
      <a:lvl9pPr marL="4068763" indent="-249238" algn="l" defTabSz="995363" rtl="0" fontAlgn="base">
        <a:spcBef>
          <a:spcPct val="20000"/>
        </a:spcBef>
        <a:spcAft>
          <a:spcPct val="0"/>
        </a:spcAft>
        <a:buClr>
          <a:srgbClr val="00ABE5"/>
        </a:buClr>
        <a:buChar char="»"/>
        <a:defRPr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WC_PowerPoint[aw]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0687050" cy="755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079500"/>
            <a:ext cx="9623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9482" bIns="49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2030413"/>
            <a:ext cx="7769225" cy="46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9482" bIns="49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19538" y="200025"/>
            <a:ext cx="960437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r>
              <a:rPr lang="en-GB"/>
              <a:t>Slide </a:t>
            </a:r>
            <a:fld id="{25632E11-34E1-4170-B21E-5915FE347F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27334" name="Text Box 6"/>
          <p:cNvSpPr txBox="1">
            <a:spLocks noChangeArrowheads="1"/>
          </p:cNvSpPr>
          <p:nvPr userDrawn="1"/>
        </p:nvSpPr>
        <p:spPr bwMode="auto">
          <a:xfrm>
            <a:off x="455613" y="200025"/>
            <a:ext cx="106521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95363">
              <a:spcBef>
                <a:spcPct val="50000"/>
              </a:spcBef>
              <a:defRPr/>
            </a:pPr>
            <a:r>
              <a:rPr lang="en-GB" sz="800" b="1">
                <a:solidFill>
                  <a:srgbClr val="000066"/>
                </a:solidFill>
              </a:rPr>
              <a:t>Bank Workers Charity</a:t>
            </a:r>
          </a:p>
        </p:txBody>
      </p:sp>
      <p:sp>
        <p:nvSpPr>
          <p:cNvPr id="227335" name="Text Box 7"/>
          <p:cNvSpPr txBox="1">
            <a:spLocks noChangeArrowheads="1"/>
          </p:cNvSpPr>
          <p:nvPr userDrawn="1"/>
        </p:nvSpPr>
        <p:spPr bwMode="auto">
          <a:xfrm>
            <a:off x="2017713" y="200025"/>
            <a:ext cx="14843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95363">
              <a:spcBef>
                <a:spcPct val="50000"/>
              </a:spcBef>
              <a:defRPr/>
            </a:pPr>
            <a:r>
              <a:rPr lang="en-GB" sz="800" b="1">
                <a:solidFill>
                  <a:srgbClr val="000066"/>
                </a:solidFill>
              </a:rPr>
              <a:t>A presentation to AnyBank plc</a:t>
            </a:r>
            <a:br>
              <a:rPr lang="en-GB" sz="800" b="1">
                <a:solidFill>
                  <a:srgbClr val="000066"/>
                </a:solidFill>
              </a:rPr>
            </a:br>
            <a:r>
              <a:rPr lang="en-GB" sz="800">
                <a:solidFill>
                  <a:srgbClr val="000066"/>
                </a:solidFill>
              </a:rPr>
              <a:t>01 August 2011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6" r:id="rId1"/>
    <p:sldLayoutId id="2147484855" r:id="rId2"/>
    <p:sldLayoutId id="2147484856" r:id="rId3"/>
    <p:sldLayoutId id="2147484857" r:id="rId4"/>
    <p:sldLayoutId id="2147484858" r:id="rId5"/>
    <p:sldLayoutId id="2147484859" r:id="rId6"/>
    <p:sldLayoutId id="2147484860" r:id="rId7"/>
    <p:sldLayoutId id="2147484861" r:id="rId8"/>
    <p:sldLayoutId id="2147484862" r:id="rId9"/>
    <p:sldLayoutId id="2147484863" r:id="rId10"/>
    <p:sldLayoutId id="2147484864" r:id="rId11"/>
  </p:sldLayoutIdLst>
  <p:hf hdr="0" ftr="0" dt="0"/>
  <p:txStyles>
    <p:titleStyle>
      <a:lvl1pPr algn="l" defTabSz="99536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+mj-lt"/>
          <a:ea typeface="+mj-ea"/>
          <a:cs typeface="+mj-cs"/>
        </a:defRPr>
      </a:lvl1pPr>
      <a:lvl2pPr algn="l" defTabSz="99536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2pPr>
      <a:lvl3pPr algn="l" defTabSz="99536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3pPr>
      <a:lvl4pPr algn="l" defTabSz="99536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4pPr>
      <a:lvl5pPr algn="l" defTabSz="99536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5pPr>
      <a:lvl6pPr marL="457200" algn="l" defTabSz="995363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6pPr>
      <a:lvl7pPr marL="914400" algn="l" defTabSz="995363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7pPr>
      <a:lvl8pPr marL="1371600" algn="l" defTabSz="995363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8pPr>
      <a:lvl9pPr marL="1828800" algn="l" defTabSz="995363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9pPr>
    </p:titleStyle>
    <p:bodyStyle>
      <a:lvl1pPr marL="215900" indent="-215900" algn="l" defTabSz="995363" rtl="0" eaLnBrk="0" fontAlgn="base" hangingPunct="0">
        <a:spcBef>
          <a:spcPct val="20000"/>
        </a:spcBef>
        <a:spcAft>
          <a:spcPct val="0"/>
        </a:spcAft>
        <a:buClr>
          <a:srgbClr val="00ABE5"/>
        </a:buClr>
        <a:buSzPct val="120000"/>
        <a:buChar char="•"/>
        <a:defRPr sz="2200">
          <a:solidFill>
            <a:srgbClr val="000066"/>
          </a:solidFill>
          <a:latin typeface="+mn-lt"/>
          <a:ea typeface="+mn-ea"/>
          <a:cs typeface="+mn-cs"/>
        </a:defRPr>
      </a:lvl1pPr>
      <a:lvl2pPr marL="774700" indent="-239713" algn="l" defTabSz="995363" rtl="0" eaLnBrk="0" fontAlgn="base" hangingPunct="0">
        <a:spcBef>
          <a:spcPct val="20000"/>
        </a:spcBef>
        <a:spcAft>
          <a:spcPct val="0"/>
        </a:spcAft>
        <a:buClr>
          <a:srgbClr val="00ABE5"/>
        </a:buClr>
        <a:buChar char="–"/>
        <a:defRPr sz="2100">
          <a:solidFill>
            <a:srgbClr val="000066"/>
          </a:solidFill>
          <a:latin typeface="+mn-lt"/>
        </a:defRPr>
      </a:lvl2pPr>
      <a:lvl3pPr marL="1206500" indent="-180975" algn="l" defTabSz="995363" rtl="0" eaLnBrk="0" fontAlgn="base" hangingPunct="0">
        <a:spcBef>
          <a:spcPct val="20000"/>
        </a:spcBef>
        <a:spcAft>
          <a:spcPct val="0"/>
        </a:spcAft>
        <a:buClr>
          <a:srgbClr val="00ABE5"/>
        </a:buClr>
        <a:buChar char="•"/>
        <a:defRPr>
          <a:solidFill>
            <a:srgbClr val="000066"/>
          </a:solidFill>
          <a:latin typeface="+mn-lt"/>
        </a:defRPr>
      </a:lvl3pPr>
      <a:lvl4pPr marL="1741488" indent="-247650" algn="l" defTabSz="995363" rtl="0" eaLnBrk="0" fontAlgn="base" hangingPunct="0">
        <a:spcBef>
          <a:spcPct val="20000"/>
        </a:spcBef>
        <a:spcAft>
          <a:spcPct val="0"/>
        </a:spcAft>
        <a:buClr>
          <a:srgbClr val="00ABE5"/>
        </a:buClr>
        <a:buChar char="–"/>
        <a:defRPr>
          <a:solidFill>
            <a:srgbClr val="000066"/>
          </a:solidFill>
          <a:latin typeface="+mn-lt"/>
        </a:defRPr>
      </a:lvl4pPr>
      <a:lvl5pPr marL="2239963" indent="-249238" algn="l" defTabSz="995363" rtl="0" eaLnBrk="0" fontAlgn="base" hangingPunct="0">
        <a:spcBef>
          <a:spcPct val="20000"/>
        </a:spcBef>
        <a:spcAft>
          <a:spcPct val="0"/>
        </a:spcAft>
        <a:buClr>
          <a:srgbClr val="00ABE5"/>
        </a:buClr>
        <a:buChar char="»"/>
        <a:defRPr>
          <a:solidFill>
            <a:srgbClr val="000066"/>
          </a:solidFill>
          <a:latin typeface="+mn-lt"/>
        </a:defRPr>
      </a:lvl5pPr>
      <a:lvl6pPr marL="2697163" indent="-249238" algn="l" defTabSz="995363" rtl="0" fontAlgn="base">
        <a:spcBef>
          <a:spcPct val="20000"/>
        </a:spcBef>
        <a:spcAft>
          <a:spcPct val="0"/>
        </a:spcAft>
        <a:buClr>
          <a:srgbClr val="00ABE5"/>
        </a:buClr>
        <a:buChar char="»"/>
        <a:defRPr>
          <a:solidFill>
            <a:srgbClr val="000066"/>
          </a:solidFill>
          <a:latin typeface="+mn-lt"/>
        </a:defRPr>
      </a:lvl6pPr>
      <a:lvl7pPr marL="3154363" indent="-249238" algn="l" defTabSz="995363" rtl="0" fontAlgn="base">
        <a:spcBef>
          <a:spcPct val="20000"/>
        </a:spcBef>
        <a:spcAft>
          <a:spcPct val="0"/>
        </a:spcAft>
        <a:buClr>
          <a:srgbClr val="00ABE5"/>
        </a:buClr>
        <a:buChar char="»"/>
        <a:defRPr>
          <a:solidFill>
            <a:srgbClr val="000066"/>
          </a:solidFill>
          <a:latin typeface="+mn-lt"/>
        </a:defRPr>
      </a:lvl7pPr>
      <a:lvl8pPr marL="3611563" indent="-249238" algn="l" defTabSz="995363" rtl="0" fontAlgn="base">
        <a:spcBef>
          <a:spcPct val="20000"/>
        </a:spcBef>
        <a:spcAft>
          <a:spcPct val="0"/>
        </a:spcAft>
        <a:buClr>
          <a:srgbClr val="00ABE5"/>
        </a:buClr>
        <a:buChar char="»"/>
        <a:defRPr>
          <a:solidFill>
            <a:srgbClr val="000066"/>
          </a:solidFill>
          <a:latin typeface="+mn-lt"/>
        </a:defRPr>
      </a:lvl8pPr>
      <a:lvl9pPr marL="4068763" indent="-249238" algn="l" defTabSz="995363" rtl="0" fontAlgn="base">
        <a:spcBef>
          <a:spcPct val="20000"/>
        </a:spcBef>
        <a:spcAft>
          <a:spcPct val="0"/>
        </a:spcAft>
        <a:buClr>
          <a:srgbClr val="00ABE5"/>
        </a:buClr>
        <a:buChar char="»"/>
        <a:defRPr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WC_PowerPoint[aw]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0687050" cy="755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079500"/>
            <a:ext cx="9623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9482" bIns="49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2030413"/>
            <a:ext cx="7769225" cy="46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9482" bIns="49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3040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19538" y="200025"/>
            <a:ext cx="960437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r>
              <a:rPr lang="en-GB"/>
              <a:t>Slide </a:t>
            </a:r>
            <a:fld id="{FD946A6B-24B1-438E-826D-04C18ED40C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30406" name="Text Box 6"/>
          <p:cNvSpPr txBox="1">
            <a:spLocks noChangeArrowheads="1"/>
          </p:cNvSpPr>
          <p:nvPr userDrawn="1"/>
        </p:nvSpPr>
        <p:spPr bwMode="auto">
          <a:xfrm>
            <a:off x="455613" y="200025"/>
            <a:ext cx="106521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95363">
              <a:spcBef>
                <a:spcPct val="50000"/>
              </a:spcBef>
              <a:defRPr/>
            </a:pPr>
            <a:r>
              <a:rPr lang="en-GB" sz="800" b="1">
                <a:solidFill>
                  <a:srgbClr val="000066"/>
                </a:solidFill>
              </a:rPr>
              <a:t>Bank Workers Charity</a:t>
            </a:r>
          </a:p>
        </p:txBody>
      </p:sp>
      <p:sp>
        <p:nvSpPr>
          <p:cNvPr id="230407" name="Text Box 7"/>
          <p:cNvSpPr txBox="1">
            <a:spLocks noChangeArrowheads="1"/>
          </p:cNvSpPr>
          <p:nvPr userDrawn="1"/>
        </p:nvSpPr>
        <p:spPr bwMode="auto">
          <a:xfrm>
            <a:off x="2017713" y="200025"/>
            <a:ext cx="14843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95363">
              <a:spcBef>
                <a:spcPct val="50000"/>
              </a:spcBef>
              <a:defRPr/>
            </a:pPr>
            <a:r>
              <a:rPr lang="en-GB" sz="800" b="1">
                <a:solidFill>
                  <a:srgbClr val="000066"/>
                </a:solidFill>
              </a:rPr>
              <a:t>A presentation to AnyBank plc</a:t>
            </a:r>
            <a:br>
              <a:rPr lang="en-GB" sz="800" b="1">
                <a:solidFill>
                  <a:srgbClr val="000066"/>
                </a:solidFill>
              </a:rPr>
            </a:br>
            <a:r>
              <a:rPr lang="en-GB" sz="800">
                <a:solidFill>
                  <a:srgbClr val="000066"/>
                </a:solidFill>
              </a:rPr>
              <a:t>01 August 2011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7" r:id="rId1"/>
    <p:sldLayoutId id="2147484865" r:id="rId2"/>
    <p:sldLayoutId id="2147484866" r:id="rId3"/>
    <p:sldLayoutId id="2147484867" r:id="rId4"/>
    <p:sldLayoutId id="2147484868" r:id="rId5"/>
    <p:sldLayoutId id="2147484869" r:id="rId6"/>
    <p:sldLayoutId id="2147484870" r:id="rId7"/>
    <p:sldLayoutId id="2147484871" r:id="rId8"/>
    <p:sldLayoutId id="2147484872" r:id="rId9"/>
    <p:sldLayoutId id="2147484873" r:id="rId10"/>
    <p:sldLayoutId id="2147484874" r:id="rId11"/>
  </p:sldLayoutIdLst>
  <p:hf hdr="0" ftr="0" dt="0"/>
  <p:txStyles>
    <p:titleStyle>
      <a:lvl1pPr algn="l" defTabSz="99536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+mj-lt"/>
          <a:ea typeface="+mj-ea"/>
          <a:cs typeface="+mj-cs"/>
        </a:defRPr>
      </a:lvl1pPr>
      <a:lvl2pPr algn="l" defTabSz="99536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2pPr>
      <a:lvl3pPr algn="l" defTabSz="99536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3pPr>
      <a:lvl4pPr algn="l" defTabSz="99536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4pPr>
      <a:lvl5pPr algn="l" defTabSz="99536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5pPr>
      <a:lvl6pPr marL="457200" algn="l" defTabSz="995363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6pPr>
      <a:lvl7pPr marL="914400" algn="l" defTabSz="995363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7pPr>
      <a:lvl8pPr marL="1371600" algn="l" defTabSz="995363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8pPr>
      <a:lvl9pPr marL="1828800" algn="l" defTabSz="995363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9pPr>
    </p:titleStyle>
    <p:bodyStyle>
      <a:lvl1pPr marL="215900" indent="-215900" algn="l" defTabSz="995363" rtl="0" eaLnBrk="0" fontAlgn="base" hangingPunct="0">
        <a:spcBef>
          <a:spcPct val="20000"/>
        </a:spcBef>
        <a:spcAft>
          <a:spcPct val="0"/>
        </a:spcAft>
        <a:buClr>
          <a:srgbClr val="00ABE5"/>
        </a:buClr>
        <a:buSzPct val="120000"/>
        <a:buChar char="•"/>
        <a:defRPr sz="2200">
          <a:solidFill>
            <a:srgbClr val="000066"/>
          </a:solidFill>
          <a:latin typeface="+mn-lt"/>
          <a:ea typeface="+mn-ea"/>
          <a:cs typeface="+mn-cs"/>
        </a:defRPr>
      </a:lvl1pPr>
      <a:lvl2pPr marL="774700" indent="-239713" algn="l" defTabSz="995363" rtl="0" eaLnBrk="0" fontAlgn="base" hangingPunct="0">
        <a:spcBef>
          <a:spcPct val="20000"/>
        </a:spcBef>
        <a:spcAft>
          <a:spcPct val="0"/>
        </a:spcAft>
        <a:buClr>
          <a:srgbClr val="00ABE5"/>
        </a:buClr>
        <a:buChar char="–"/>
        <a:defRPr sz="2100">
          <a:solidFill>
            <a:srgbClr val="000066"/>
          </a:solidFill>
          <a:latin typeface="+mn-lt"/>
        </a:defRPr>
      </a:lvl2pPr>
      <a:lvl3pPr marL="1206500" indent="-180975" algn="l" defTabSz="995363" rtl="0" eaLnBrk="0" fontAlgn="base" hangingPunct="0">
        <a:spcBef>
          <a:spcPct val="20000"/>
        </a:spcBef>
        <a:spcAft>
          <a:spcPct val="0"/>
        </a:spcAft>
        <a:buClr>
          <a:srgbClr val="00ABE5"/>
        </a:buClr>
        <a:buChar char="•"/>
        <a:defRPr>
          <a:solidFill>
            <a:srgbClr val="000066"/>
          </a:solidFill>
          <a:latin typeface="+mn-lt"/>
        </a:defRPr>
      </a:lvl3pPr>
      <a:lvl4pPr marL="1741488" indent="-247650" algn="l" defTabSz="995363" rtl="0" eaLnBrk="0" fontAlgn="base" hangingPunct="0">
        <a:spcBef>
          <a:spcPct val="20000"/>
        </a:spcBef>
        <a:spcAft>
          <a:spcPct val="0"/>
        </a:spcAft>
        <a:buClr>
          <a:srgbClr val="00ABE5"/>
        </a:buClr>
        <a:buChar char="–"/>
        <a:defRPr>
          <a:solidFill>
            <a:srgbClr val="000066"/>
          </a:solidFill>
          <a:latin typeface="+mn-lt"/>
        </a:defRPr>
      </a:lvl4pPr>
      <a:lvl5pPr marL="2239963" indent="-249238" algn="l" defTabSz="995363" rtl="0" eaLnBrk="0" fontAlgn="base" hangingPunct="0">
        <a:spcBef>
          <a:spcPct val="20000"/>
        </a:spcBef>
        <a:spcAft>
          <a:spcPct val="0"/>
        </a:spcAft>
        <a:buClr>
          <a:srgbClr val="00ABE5"/>
        </a:buClr>
        <a:buChar char="»"/>
        <a:defRPr>
          <a:solidFill>
            <a:srgbClr val="000066"/>
          </a:solidFill>
          <a:latin typeface="+mn-lt"/>
        </a:defRPr>
      </a:lvl5pPr>
      <a:lvl6pPr marL="2697163" indent="-249238" algn="l" defTabSz="995363" rtl="0" fontAlgn="base">
        <a:spcBef>
          <a:spcPct val="20000"/>
        </a:spcBef>
        <a:spcAft>
          <a:spcPct val="0"/>
        </a:spcAft>
        <a:buClr>
          <a:srgbClr val="00ABE5"/>
        </a:buClr>
        <a:buChar char="»"/>
        <a:defRPr>
          <a:solidFill>
            <a:srgbClr val="000066"/>
          </a:solidFill>
          <a:latin typeface="+mn-lt"/>
        </a:defRPr>
      </a:lvl6pPr>
      <a:lvl7pPr marL="3154363" indent="-249238" algn="l" defTabSz="995363" rtl="0" fontAlgn="base">
        <a:spcBef>
          <a:spcPct val="20000"/>
        </a:spcBef>
        <a:spcAft>
          <a:spcPct val="0"/>
        </a:spcAft>
        <a:buClr>
          <a:srgbClr val="00ABE5"/>
        </a:buClr>
        <a:buChar char="»"/>
        <a:defRPr>
          <a:solidFill>
            <a:srgbClr val="000066"/>
          </a:solidFill>
          <a:latin typeface="+mn-lt"/>
        </a:defRPr>
      </a:lvl7pPr>
      <a:lvl8pPr marL="3611563" indent="-249238" algn="l" defTabSz="995363" rtl="0" fontAlgn="base">
        <a:spcBef>
          <a:spcPct val="20000"/>
        </a:spcBef>
        <a:spcAft>
          <a:spcPct val="0"/>
        </a:spcAft>
        <a:buClr>
          <a:srgbClr val="00ABE5"/>
        </a:buClr>
        <a:buChar char="»"/>
        <a:defRPr>
          <a:solidFill>
            <a:srgbClr val="000066"/>
          </a:solidFill>
          <a:latin typeface="+mn-lt"/>
        </a:defRPr>
      </a:lvl8pPr>
      <a:lvl9pPr marL="4068763" indent="-249238" algn="l" defTabSz="995363" rtl="0" fontAlgn="base">
        <a:spcBef>
          <a:spcPct val="20000"/>
        </a:spcBef>
        <a:spcAft>
          <a:spcPct val="0"/>
        </a:spcAft>
        <a:buClr>
          <a:srgbClr val="00ABE5"/>
        </a:buClr>
        <a:buChar char="»"/>
        <a:defRPr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WC_PowerPoint[aw]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0687050" cy="755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079500"/>
            <a:ext cx="9623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9482" bIns="49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2030413"/>
            <a:ext cx="7769225" cy="46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9482" bIns="49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3245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19538" y="200025"/>
            <a:ext cx="960437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r>
              <a:rPr lang="en-GB"/>
              <a:t>Slide </a:t>
            </a:r>
            <a:fld id="{E5ECFA57-9BDE-4500-B779-07C0EDBC2B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32454" name="Text Box 6"/>
          <p:cNvSpPr txBox="1">
            <a:spLocks noChangeArrowheads="1"/>
          </p:cNvSpPr>
          <p:nvPr userDrawn="1"/>
        </p:nvSpPr>
        <p:spPr bwMode="auto">
          <a:xfrm>
            <a:off x="455613" y="200025"/>
            <a:ext cx="106521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95363">
              <a:spcBef>
                <a:spcPct val="50000"/>
              </a:spcBef>
              <a:defRPr/>
            </a:pPr>
            <a:r>
              <a:rPr lang="en-GB" sz="800" b="1">
                <a:solidFill>
                  <a:srgbClr val="000066"/>
                </a:solidFill>
              </a:rPr>
              <a:t>Bank Workers Charity</a:t>
            </a:r>
          </a:p>
        </p:txBody>
      </p:sp>
      <p:sp>
        <p:nvSpPr>
          <p:cNvPr id="232455" name="Text Box 7"/>
          <p:cNvSpPr txBox="1">
            <a:spLocks noChangeArrowheads="1"/>
          </p:cNvSpPr>
          <p:nvPr userDrawn="1"/>
        </p:nvSpPr>
        <p:spPr bwMode="auto">
          <a:xfrm>
            <a:off x="2017713" y="200025"/>
            <a:ext cx="14843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95363">
              <a:spcBef>
                <a:spcPct val="50000"/>
              </a:spcBef>
              <a:defRPr/>
            </a:pPr>
            <a:r>
              <a:rPr lang="en-GB" sz="800" b="1">
                <a:solidFill>
                  <a:srgbClr val="000066"/>
                </a:solidFill>
              </a:rPr>
              <a:t>A presentation to AnyBank plc</a:t>
            </a:r>
            <a:br>
              <a:rPr lang="en-GB" sz="800" b="1">
                <a:solidFill>
                  <a:srgbClr val="000066"/>
                </a:solidFill>
              </a:rPr>
            </a:br>
            <a:r>
              <a:rPr lang="en-GB" sz="800">
                <a:solidFill>
                  <a:srgbClr val="000066"/>
                </a:solidFill>
              </a:rPr>
              <a:t>01 August 2011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8" r:id="rId1"/>
    <p:sldLayoutId id="2147484875" r:id="rId2"/>
    <p:sldLayoutId id="2147484876" r:id="rId3"/>
    <p:sldLayoutId id="2147484877" r:id="rId4"/>
    <p:sldLayoutId id="2147484878" r:id="rId5"/>
    <p:sldLayoutId id="2147484879" r:id="rId6"/>
    <p:sldLayoutId id="2147484880" r:id="rId7"/>
    <p:sldLayoutId id="2147484881" r:id="rId8"/>
    <p:sldLayoutId id="2147484882" r:id="rId9"/>
    <p:sldLayoutId id="2147484883" r:id="rId10"/>
    <p:sldLayoutId id="2147484884" r:id="rId11"/>
  </p:sldLayoutIdLst>
  <p:hf hdr="0" ftr="0" dt="0"/>
  <p:txStyles>
    <p:titleStyle>
      <a:lvl1pPr algn="l" defTabSz="99536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+mj-lt"/>
          <a:ea typeface="+mj-ea"/>
          <a:cs typeface="+mj-cs"/>
        </a:defRPr>
      </a:lvl1pPr>
      <a:lvl2pPr algn="l" defTabSz="99536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2pPr>
      <a:lvl3pPr algn="l" defTabSz="99536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3pPr>
      <a:lvl4pPr algn="l" defTabSz="99536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4pPr>
      <a:lvl5pPr algn="l" defTabSz="99536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5pPr>
      <a:lvl6pPr marL="457200" algn="l" defTabSz="995363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6pPr>
      <a:lvl7pPr marL="914400" algn="l" defTabSz="995363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7pPr>
      <a:lvl8pPr marL="1371600" algn="l" defTabSz="995363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8pPr>
      <a:lvl9pPr marL="1828800" algn="l" defTabSz="995363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9pPr>
    </p:titleStyle>
    <p:bodyStyle>
      <a:lvl1pPr marL="215900" indent="-215900" algn="l" defTabSz="995363" rtl="0" eaLnBrk="0" fontAlgn="base" hangingPunct="0">
        <a:spcBef>
          <a:spcPct val="20000"/>
        </a:spcBef>
        <a:spcAft>
          <a:spcPct val="0"/>
        </a:spcAft>
        <a:buClr>
          <a:srgbClr val="00ABE5"/>
        </a:buClr>
        <a:buSzPct val="120000"/>
        <a:buChar char="•"/>
        <a:defRPr sz="2200">
          <a:solidFill>
            <a:srgbClr val="000066"/>
          </a:solidFill>
          <a:latin typeface="+mn-lt"/>
          <a:ea typeface="+mn-ea"/>
          <a:cs typeface="+mn-cs"/>
        </a:defRPr>
      </a:lvl1pPr>
      <a:lvl2pPr marL="774700" indent="-239713" algn="l" defTabSz="995363" rtl="0" eaLnBrk="0" fontAlgn="base" hangingPunct="0">
        <a:spcBef>
          <a:spcPct val="20000"/>
        </a:spcBef>
        <a:spcAft>
          <a:spcPct val="0"/>
        </a:spcAft>
        <a:buClr>
          <a:srgbClr val="00ABE5"/>
        </a:buClr>
        <a:buChar char="–"/>
        <a:defRPr sz="2100">
          <a:solidFill>
            <a:srgbClr val="000066"/>
          </a:solidFill>
          <a:latin typeface="+mn-lt"/>
        </a:defRPr>
      </a:lvl2pPr>
      <a:lvl3pPr marL="1206500" indent="-180975" algn="l" defTabSz="995363" rtl="0" eaLnBrk="0" fontAlgn="base" hangingPunct="0">
        <a:spcBef>
          <a:spcPct val="20000"/>
        </a:spcBef>
        <a:spcAft>
          <a:spcPct val="0"/>
        </a:spcAft>
        <a:buClr>
          <a:srgbClr val="00ABE5"/>
        </a:buClr>
        <a:buChar char="•"/>
        <a:defRPr>
          <a:solidFill>
            <a:srgbClr val="000066"/>
          </a:solidFill>
          <a:latin typeface="+mn-lt"/>
        </a:defRPr>
      </a:lvl3pPr>
      <a:lvl4pPr marL="1741488" indent="-247650" algn="l" defTabSz="995363" rtl="0" eaLnBrk="0" fontAlgn="base" hangingPunct="0">
        <a:spcBef>
          <a:spcPct val="20000"/>
        </a:spcBef>
        <a:spcAft>
          <a:spcPct val="0"/>
        </a:spcAft>
        <a:buClr>
          <a:srgbClr val="00ABE5"/>
        </a:buClr>
        <a:buChar char="–"/>
        <a:defRPr>
          <a:solidFill>
            <a:srgbClr val="000066"/>
          </a:solidFill>
          <a:latin typeface="+mn-lt"/>
        </a:defRPr>
      </a:lvl4pPr>
      <a:lvl5pPr marL="2239963" indent="-249238" algn="l" defTabSz="995363" rtl="0" eaLnBrk="0" fontAlgn="base" hangingPunct="0">
        <a:spcBef>
          <a:spcPct val="20000"/>
        </a:spcBef>
        <a:spcAft>
          <a:spcPct val="0"/>
        </a:spcAft>
        <a:buClr>
          <a:srgbClr val="00ABE5"/>
        </a:buClr>
        <a:buChar char="»"/>
        <a:defRPr>
          <a:solidFill>
            <a:srgbClr val="000066"/>
          </a:solidFill>
          <a:latin typeface="+mn-lt"/>
        </a:defRPr>
      </a:lvl5pPr>
      <a:lvl6pPr marL="2697163" indent="-249238" algn="l" defTabSz="995363" rtl="0" fontAlgn="base">
        <a:spcBef>
          <a:spcPct val="20000"/>
        </a:spcBef>
        <a:spcAft>
          <a:spcPct val="0"/>
        </a:spcAft>
        <a:buClr>
          <a:srgbClr val="00ABE5"/>
        </a:buClr>
        <a:buChar char="»"/>
        <a:defRPr>
          <a:solidFill>
            <a:srgbClr val="000066"/>
          </a:solidFill>
          <a:latin typeface="+mn-lt"/>
        </a:defRPr>
      </a:lvl6pPr>
      <a:lvl7pPr marL="3154363" indent="-249238" algn="l" defTabSz="995363" rtl="0" fontAlgn="base">
        <a:spcBef>
          <a:spcPct val="20000"/>
        </a:spcBef>
        <a:spcAft>
          <a:spcPct val="0"/>
        </a:spcAft>
        <a:buClr>
          <a:srgbClr val="00ABE5"/>
        </a:buClr>
        <a:buChar char="»"/>
        <a:defRPr>
          <a:solidFill>
            <a:srgbClr val="000066"/>
          </a:solidFill>
          <a:latin typeface="+mn-lt"/>
        </a:defRPr>
      </a:lvl7pPr>
      <a:lvl8pPr marL="3611563" indent="-249238" algn="l" defTabSz="995363" rtl="0" fontAlgn="base">
        <a:spcBef>
          <a:spcPct val="20000"/>
        </a:spcBef>
        <a:spcAft>
          <a:spcPct val="0"/>
        </a:spcAft>
        <a:buClr>
          <a:srgbClr val="00ABE5"/>
        </a:buClr>
        <a:buChar char="»"/>
        <a:defRPr>
          <a:solidFill>
            <a:srgbClr val="000066"/>
          </a:solidFill>
          <a:latin typeface="+mn-lt"/>
        </a:defRPr>
      </a:lvl8pPr>
      <a:lvl9pPr marL="4068763" indent="-249238" algn="l" defTabSz="995363" rtl="0" fontAlgn="base">
        <a:spcBef>
          <a:spcPct val="20000"/>
        </a:spcBef>
        <a:spcAft>
          <a:spcPct val="0"/>
        </a:spcAft>
        <a:buClr>
          <a:srgbClr val="00ABE5"/>
        </a:buClr>
        <a:buChar char="»"/>
        <a:defRPr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WC_PowerPoint[aw]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0687050" cy="755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079500"/>
            <a:ext cx="9623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9482" bIns="49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2030413"/>
            <a:ext cx="7769225" cy="46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9482" bIns="49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3245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19538" y="200025"/>
            <a:ext cx="960437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r>
              <a:rPr lang="en-GB"/>
              <a:t>Slide </a:t>
            </a:r>
            <a:fld id="{D736A024-D7E6-4026-9749-1C9DC85526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32454" name="Text Box 6"/>
          <p:cNvSpPr txBox="1">
            <a:spLocks noChangeArrowheads="1"/>
          </p:cNvSpPr>
          <p:nvPr userDrawn="1"/>
        </p:nvSpPr>
        <p:spPr bwMode="auto">
          <a:xfrm>
            <a:off x="455613" y="200025"/>
            <a:ext cx="106521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95363">
              <a:spcBef>
                <a:spcPct val="50000"/>
              </a:spcBef>
              <a:defRPr/>
            </a:pPr>
            <a:r>
              <a:rPr lang="en-GB" sz="800" b="1">
                <a:solidFill>
                  <a:srgbClr val="000066"/>
                </a:solidFill>
              </a:rPr>
              <a:t>Bank Workers Charity</a:t>
            </a:r>
          </a:p>
        </p:txBody>
      </p:sp>
      <p:sp>
        <p:nvSpPr>
          <p:cNvPr id="232455" name="Text Box 7"/>
          <p:cNvSpPr txBox="1">
            <a:spLocks noChangeArrowheads="1"/>
          </p:cNvSpPr>
          <p:nvPr userDrawn="1"/>
        </p:nvSpPr>
        <p:spPr bwMode="auto">
          <a:xfrm>
            <a:off x="2017713" y="200025"/>
            <a:ext cx="14843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95363">
              <a:spcBef>
                <a:spcPct val="50000"/>
              </a:spcBef>
              <a:defRPr/>
            </a:pPr>
            <a:r>
              <a:rPr lang="en-GB" sz="800" b="1">
                <a:solidFill>
                  <a:srgbClr val="000066"/>
                </a:solidFill>
              </a:rPr>
              <a:t>A presentation to AnyBank plc</a:t>
            </a:r>
            <a:br>
              <a:rPr lang="en-GB" sz="800" b="1">
                <a:solidFill>
                  <a:srgbClr val="000066"/>
                </a:solidFill>
              </a:rPr>
            </a:br>
            <a:r>
              <a:rPr lang="en-GB" sz="800">
                <a:solidFill>
                  <a:srgbClr val="000066"/>
                </a:solidFill>
              </a:rPr>
              <a:t>01 August 2011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9" r:id="rId1"/>
    <p:sldLayoutId id="2147484885" r:id="rId2"/>
    <p:sldLayoutId id="2147484886" r:id="rId3"/>
    <p:sldLayoutId id="2147484887" r:id="rId4"/>
    <p:sldLayoutId id="2147484888" r:id="rId5"/>
    <p:sldLayoutId id="2147484889" r:id="rId6"/>
    <p:sldLayoutId id="2147484890" r:id="rId7"/>
    <p:sldLayoutId id="2147484891" r:id="rId8"/>
    <p:sldLayoutId id="2147484892" r:id="rId9"/>
    <p:sldLayoutId id="2147484893" r:id="rId10"/>
    <p:sldLayoutId id="2147484894" r:id="rId11"/>
  </p:sldLayoutIdLst>
  <p:hf hdr="0" ftr="0" dt="0"/>
  <p:txStyles>
    <p:titleStyle>
      <a:lvl1pPr algn="l" defTabSz="99536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+mj-lt"/>
          <a:ea typeface="+mj-ea"/>
          <a:cs typeface="+mj-cs"/>
        </a:defRPr>
      </a:lvl1pPr>
      <a:lvl2pPr algn="l" defTabSz="99536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2pPr>
      <a:lvl3pPr algn="l" defTabSz="99536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3pPr>
      <a:lvl4pPr algn="l" defTabSz="99536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4pPr>
      <a:lvl5pPr algn="l" defTabSz="99536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5pPr>
      <a:lvl6pPr marL="457200" algn="l" defTabSz="995363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6pPr>
      <a:lvl7pPr marL="914400" algn="l" defTabSz="995363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7pPr>
      <a:lvl8pPr marL="1371600" algn="l" defTabSz="995363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8pPr>
      <a:lvl9pPr marL="1828800" algn="l" defTabSz="995363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9pPr>
    </p:titleStyle>
    <p:bodyStyle>
      <a:lvl1pPr marL="215900" indent="-215900" algn="l" defTabSz="995363" rtl="0" eaLnBrk="0" fontAlgn="base" hangingPunct="0">
        <a:spcBef>
          <a:spcPct val="20000"/>
        </a:spcBef>
        <a:spcAft>
          <a:spcPct val="0"/>
        </a:spcAft>
        <a:buClr>
          <a:srgbClr val="00ABE5"/>
        </a:buClr>
        <a:buSzPct val="120000"/>
        <a:buChar char="•"/>
        <a:defRPr sz="2200">
          <a:solidFill>
            <a:srgbClr val="000066"/>
          </a:solidFill>
          <a:latin typeface="+mn-lt"/>
          <a:ea typeface="+mn-ea"/>
          <a:cs typeface="+mn-cs"/>
        </a:defRPr>
      </a:lvl1pPr>
      <a:lvl2pPr marL="774700" indent="-239713" algn="l" defTabSz="995363" rtl="0" eaLnBrk="0" fontAlgn="base" hangingPunct="0">
        <a:spcBef>
          <a:spcPct val="20000"/>
        </a:spcBef>
        <a:spcAft>
          <a:spcPct val="0"/>
        </a:spcAft>
        <a:buClr>
          <a:srgbClr val="00ABE5"/>
        </a:buClr>
        <a:buChar char="–"/>
        <a:defRPr sz="2100">
          <a:solidFill>
            <a:srgbClr val="000066"/>
          </a:solidFill>
          <a:latin typeface="+mn-lt"/>
        </a:defRPr>
      </a:lvl2pPr>
      <a:lvl3pPr marL="1206500" indent="-180975" algn="l" defTabSz="995363" rtl="0" eaLnBrk="0" fontAlgn="base" hangingPunct="0">
        <a:spcBef>
          <a:spcPct val="20000"/>
        </a:spcBef>
        <a:spcAft>
          <a:spcPct val="0"/>
        </a:spcAft>
        <a:buClr>
          <a:srgbClr val="00ABE5"/>
        </a:buClr>
        <a:buChar char="•"/>
        <a:defRPr>
          <a:solidFill>
            <a:srgbClr val="000066"/>
          </a:solidFill>
          <a:latin typeface="+mn-lt"/>
        </a:defRPr>
      </a:lvl3pPr>
      <a:lvl4pPr marL="1741488" indent="-247650" algn="l" defTabSz="995363" rtl="0" eaLnBrk="0" fontAlgn="base" hangingPunct="0">
        <a:spcBef>
          <a:spcPct val="20000"/>
        </a:spcBef>
        <a:spcAft>
          <a:spcPct val="0"/>
        </a:spcAft>
        <a:buClr>
          <a:srgbClr val="00ABE5"/>
        </a:buClr>
        <a:buChar char="–"/>
        <a:defRPr>
          <a:solidFill>
            <a:srgbClr val="000066"/>
          </a:solidFill>
          <a:latin typeface="+mn-lt"/>
        </a:defRPr>
      </a:lvl4pPr>
      <a:lvl5pPr marL="2239963" indent="-249238" algn="l" defTabSz="995363" rtl="0" eaLnBrk="0" fontAlgn="base" hangingPunct="0">
        <a:spcBef>
          <a:spcPct val="20000"/>
        </a:spcBef>
        <a:spcAft>
          <a:spcPct val="0"/>
        </a:spcAft>
        <a:buClr>
          <a:srgbClr val="00ABE5"/>
        </a:buClr>
        <a:buChar char="»"/>
        <a:defRPr>
          <a:solidFill>
            <a:srgbClr val="000066"/>
          </a:solidFill>
          <a:latin typeface="+mn-lt"/>
        </a:defRPr>
      </a:lvl5pPr>
      <a:lvl6pPr marL="2697163" indent="-249238" algn="l" defTabSz="995363" rtl="0" fontAlgn="base">
        <a:spcBef>
          <a:spcPct val="20000"/>
        </a:spcBef>
        <a:spcAft>
          <a:spcPct val="0"/>
        </a:spcAft>
        <a:buClr>
          <a:srgbClr val="00ABE5"/>
        </a:buClr>
        <a:buChar char="»"/>
        <a:defRPr>
          <a:solidFill>
            <a:srgbClr val="000066"/>
          </a:solidFill>
          <a:latin typeface="+mn-lt"/>
        </a:defRPr>
      </a:lvl6pPr>
      <a:lvl7pPr marL="3154363" indent="-249238" algn="l" defTabSz="995363" rtl="0" fontAlgn="base">
        <a:spcBef>
          <a:spcPct val="20000"/>
        </a:spcBef>
        <a:spcAft>
          <a:spcPct val="0"/>
        </a:spcAft>
        <a:buClr>
          <a:srgbClr val="00ABE5"/>
        </a:buClr>
        <a:buChar char="»"/>
        <a:defRPr>
          <a:solidFill>
            <a:srgbClr val="000066"/>
          </a:solidFill>
          <a:latin typeface="+mn-lt"/>
        </a:defRPr>
      </a:lvl7pPr>
      <a:lvl8pPr marL="3611563" indent="-249238" algn="l" defTabSz="995363" rtl="0" fontAlgn="base">
        <a:spcBef>
          <a:spcPct val="20000"/>
        </a:spcBef>
        <a:spcAft>
          <a:spcPct val="0"/>
        </a:spcAft>
        <a:buClr>
          <a:srgbClr val="00ABE5"/>
        </a:buClr>
        <a:buChar char="»"/>
        <a:defRPr>
          <a:solidFill>
            <a:srgbClr val="000066"/>
          </a:solidFill>
          <a:latin typeface="+mn-lt"/>
        </a:defRPr>
      </a:lvl8pPr>
      <a:lvl9pPr marL="4068763" indent="-249238" algn="l" defTabSz="995363" rtl="0" fontAlgn="base">
        <a:spcBef>
          <a:spcPct val="20000"/>
        </a:spcBef>
        <a:spcAft>
          <a:spcPct val="0"/>
        </a:spcAft>
        <a:buClr>
          <a:srgbClr val="00ABE5"/>
        </a:buClr>
        <a:buChar char="»"/>
        <a:defRPr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WC_PowerPoint[aw]6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50" y="0"/>
            <a:ext cx="10687050" cy="755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079500"/>
            <a:ext cx="9623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9482" bIns="49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2030413"/>
            <a:ext cx="7769225" cy="46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9482" bIns="49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0" r:id="rId1"/>
    <p:sldLayoutId id="2147484921" r:id="rId2"/>
    <p:sldLayoutId id="2147484922" r:id="rId3"/>
    <p:sldLayoutId id="2147484923" r:id="rId4"/>
    <p:sldLayoutId id="2147484924" r:id="rId5"/>
    <p:sldLayoutId id="2147484925" r:id="rId6"/>
    <p:sldLayoutId id="2147484926" r:id="rId7"/>
    <p:sldLayoutId id="2147484927" r:id="rId8"/>
    <p:sldLayoutId id="2147484928" r:id="rId9"/>
    <p:sldLayoutId id="2147484929" r:id="rId10"/>
    <p:sldLayoutId id="2147484930" r:id="rId11"/>
    <p:sldLayoutId id="2147484949" r:id="rId12"/>
  </p:sldLayoutIdLst>
  <p:hf hdr="0" ftr="0" dt="0"/>
  <p:txStyles>
    <p:titleStyle>
      <a:lvl1pPr algn="l" defTabSz="99536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+mj-lt"/>
          <a:ea typeface="+mj-ea"/>
          <a:cs typeface="+mj-cs"/>
        </a:defRPr>
      </a:lvl1pPr>
      <a:lvl2pPr algn="l" defTabSz="99536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2pPr>
      <a:lvl3pPr algn="l" defTabSz="99536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3pPr>
      <a:lvl4pPr algn="l" defTabSz="99536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4pPr>
      <a:lvl5pPr algn="l" defTabSz="99536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5pPr>
      <a:lvl6pPr marL="457200" algn="l" defTabSz="995363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6pPr>
      <a:lvl7pPr marL="914400" algn="l" defTabSz="995363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7pPr>
      <a:lvl8pPr marL="1371600" algn="l" defTabSz="995363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8pPr>
      <a:lvl9pPr marL="1828800" algn="l" defTabSz="995363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9pPr>
    </p:titleStyle>
    <p:bodyStyle>
      <a:lvl1pPr marL="215900" indent="-215900" algn="l" defTabSz="995363" rtl="0" eaLnBrk="0" fontAlgn="base" hangingPunct="0">
        <a:spcBef>
          <a:spcPct val="20000"/>
        </a:spcBef>
        <a:spcAft>
          <a:spcPct val="0"/>
        </a:spcAft>
        <a:buClr>
          <a:srgbClr val="00ABE5"/>
        </a:buClr>
        <a:buSzPct val="120000"/>
        <a:buChar char="•"/>
        <a:defRPr sz="2200">
          <a:solidFill>
            <a:srgbClr val="000066"/>
          </a:solidFill>
          <a:latin typeface="+mn-lt"/>
          <a:ea typeface="+mn-ea"/>
          <a:cs typeface="+mn-cs"/>
        </a:defRPr>
      </a:lvl1pPr>
      <a:lvl2pPr marL="774700" indent="-239713" algn="l" defTabSz="995363" rtl="0" eaLnBrk="0" fontAlgn="base" hangingPunct="0">
        <a:spcBef>
          <a:spcPct val="20000"/>
        </a:spcBef>
        <a:spcAft>
          <a:spcPct val="0"/>
        </a:spcAft>
        <a:buClr>
          <a:srgbClr val="00ABE5"/>
        </a:buClr>
        <a:buChar char="–"/>
        <a:defRPr sz="2100">
          <a:solidFill>
            <a:srgbClr val="000066"/>
          </a:solidFill>
          <a:latin typeface="+mn-lt"/>
        </a:defRPr>
      </a:lvl2pPr>
      <a:lvl3pPr marL="1206500" indent="-180975" algn="l" defTabSz="995363" rtl="0" eaLnBrk="0" fontAlgn="base" hangingPunct="0">
        <a:spcBef>
          <a:spcPct val="20000"/>
        </a:spcBef>
        <a:spcAft>
          <a:spcPct val="0"/>
        </a:spcAft>
        <a:buClr>
          <a:srgbClr val="00ABE5"/>
        </a:buClr>
        <a:buChar char="•"/>
        <a:defRPr>
          <a:solidFill>
            <a:srgbClr val="000066"/>
          </a:solidFill>
          <a:latin typeface="+mn-lt"/>
        </a:defRPr>
      </a:lvl3pPr>
      <a:lvl4pPr marL="1741488" indent="-247650" algn="l" defTabSz="995363" rtl="0" eaLnBrk="0" fontAlgn="base" hangingPunct="0">
        <a:spcBef>
          <a:spcPct val="20000"/>
        </a:spcBef>
        <a:spcAft>
          <a:spcPct val="0"/>
        </a:spcAft>
        <a:buClr>
          <a:srgbClr val="00ABE5"/>
        </a:buClr>
        <a:buChar char="–"/>
        <a:defRPr>
          <a:solidFill>
            <a:srgbClr val="000066"/>
          </a:solidFill>
          <a:latin typeface="+mn-lt"/>
        </a:defRPr>
      </a:lvl4pPr>
      <a:lvl5pPr marL="2239963" indent="-249238" algn="l" defTabSz="995363" rtl="0" eaLnBrk="0" fontAlgn="base" hangingPunct="0">
        <a:spcBef>
          <a:spcPct val="20000"/>
        </a:spcBef>
        <a:spcAft>
          <a:spcPct val="0"/>
        </a:spcAft>
        <a:buClr>
          <a:srgbClr val="00ABE5"/>
        </a:buClr>
        <a:buChar char="»"/>
        <a:defRPr>
          <a:solidFill>
            <a:srgbClr val="000066"/>
          </a:solidFill>
          <a:latin typeface="+mn-lt"/>
        </a:defRPr>
      </a:lvl5pPr>
      <a:lvl6pPr marL="2697163" indent="-249238" algn="l" defTabSz="995363" rtl="0" fontAlgn="base">
        <a:spcBef>
          <a:spcPct val="20000"/>
        </a:spcBef>
        <a:spcAft>
          <a:spcPct val="0"/>
        </a:spcAft>
        <a:buClr>
          <a:srgbClr val="00ABE5"/>
        </a:buClr>
        <a:buChar char="»"/>
        <a:defRPr>
          <a:solidFill>
            <a:srgbClr val="000066"/>
          </a:solidFill>
          <a:latin typeface="+mn-lt"/>
        </a:defRPr>
      </a:lvl6pPr>
      <a:lvl7pPr marL="3154363" indent="-249238" algn="l" defTabSz="995363" rtl="0" fontAlgn="base">
        <a:spcBef>
          <a:spcPct val="20000"/>
        </a:spcBef>
        <a:spcAft>
          <a:spcPct val="0"/>
        </a:spcAft>
        <a:buClr>
          <a:srgbClr val="00ABE5"/>
        </a:buClr>
        <a:buChar char="»"/>
        <a:defRPr>
          <a:solidFill>
            <a:srgbClr val="000066"/>
          </a:solidFill>
          <a:latin typeface="+mn-lt"/>
        </a:defRPr>
      </a:lvl7pPr>
      <a:lvl8pPr marL="3611563" indent="-249238" algn="l" defTabSz="995363" rtl="0" fontAlgn="base">
        <a:spcBef>
          <a:spcPct val="20000"/>
        </a:spcBef>
        <a:spcAft>
          <a:spcPct val="0"/>
        </a:spcAft>
        <a:buClr>
          <a:srgbClr val="00ABE5"/>
        </a:buClr>
        <a:buChar char="»"/>
        <a:defRPr>
          <a:solidFill>
            <a:srgbClr val="000066"/>
          </a:solidFill>
          <a:latin typeface="+mn-lt"/>
        </a:defRPr>
      </a:lvl8pPr>
      <a:lvl9pPr marL="4068763" indent="-249238" algn="l" defTabSz="995363" rtl="0" fontAlgn="base">
        <a:spcBef>
          <a:spcPct val="20000"/>
        </a:spcBef>
        <a:spcAft>
          <a:spcPct val="0"/>
        </a:spcAft>
        <a:buClr>
          <a:srgbClr val="00ABE5"/>
        </a:buClr>
        <a:buChar char="»"/>
        <a:defRPr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WC_PowerPoint[aw]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0687050" cy="755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079500"/>
            <a:ext cx="9623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9482" bIns="49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2030413"/>
            <a:ext cx="7769225" cy="46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9482" bIns="49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19538" y="200025"/>
            <a:ext cx="960437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r>
              <a:rPr lang="en-GB"/>
              <a:t>Slide </a:t>
            </a:r>
            <a:fld id="{AD8F86E5-95C8-4D6F-A598-7A521B7CD0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34502" name="Text Box 6"/>
          <p:cNvSpPr txBox="1">
            <a:spLocks noChangeArrowheads="1"/>
          </p:cNvSpPr>
          <p:nvPr userDrawn="1"/>
        </p:nvSpPr>
        <p:spPr bwMode="auto">
          <a:xfrm>
            <a:off x="455613" y="200025"/>
            <a:ext cx="106521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95363">
              <a:spcBef>
                <a:spcPct val="50000"/>
              </a:spcBef>
              <a:defRPr/>
            </a:pPr>
            <a:r>
              <a:rPr lang="en-GB" sz="800" b="1">
                <a:solidFill>
                  <a:srgbClr val="000066"/>
                </a:solidFill>
              </a:rPr>
              <a:t>Bank Workers Charity</a:t>
            </a:r>
          </a:p>
        </p:txBody>
      </p:sp>
      <p:sp>
        <p:nvSpPr>
          <p:cNvPr id="234503" name="Text Box 7"/>
          <p:cNvSpPr txBox="1">
            <a:spLocks noChangeArrowheads="1"/>
          </p:cNvSpPr>
          <p:nvPr userDrawn="1"/>
        </p:nvSpPr>
        <p:spPr bwMode="auto">
          <a:xfrm>
            <a:off x="2017713" y="200025"/>
            <a:ext cx="14843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95363">
              <a:spcBef>
                <a:spcPct val="50000"/>
              </a:spcBef>
              <a:defRPr/>
            </a:pPr>
            <a:r>
              <a:rPr lang="en-GB" sz="800" b="1">
                <a:solidFill>
                  <a:srgbClr val="000066"/>
                </a:solidFill>
              </a:rPr>
              <a:t>A presentation to AnyBank plc</a:t>
            </a:r>
            <a:br>
              <a:rPr lang="en-GB" sz="800" b="1">
                <a:solidFill>
                  <a:srgbClr val="000066"/>
                </a:solidFill>
              </a:rPr>
            </a:br>
            <a:r>
              <a:rPr lang="en-GB" sz="800">
                <a:solidFill>
                  <a:srgbClr val="000066"/>
                </a:solidFill>
              </a:rPr>
              <a:t>01 August 2011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1" r:id="rId1"/>
    <p:sldLayoutId id="2147484895" r:id="rId2"/>
    <p:sldLayoutId id="2147484896" r:id="rId3"/>
    <p:sldLayoutId id="2147484897" r:id="rId4"/>
    <p:sldLayoutId id="2147484898" r:id="rId5"/>
    <p:sldLayoutId id="2147484899" r:id="rId6"/>
    <p:sldLayoutId id="2147484900" r:id="rId7"/>
    <p:sldLayoutId id="2147484901" r:id="rId8"/>
    <p:sldLayoutId id="2147484902" r:id="rId9"/>
    <p:sldLayoutId id="2147484903" r:id="rId10"/>
    <p:sldLayoutId id="2147484904" r:id="rId11"/>
  </p:sldLayoutIdLst>
  <p:hf hdr="0" ftr="0" dt="0"/>
  <p:txStyles>
    <p:titleStyle>
      <a:lvl1pPr algn="l" defTabSz="99536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+mj-lt"/>
          <a:ea typeface="+mj-ea"/>
          <a:cs typeface="+mj-cs"/>
        </a:defRPr>
      </a:lvl1pPr>
      <a:lvl2pPr algn="l" defTabSz="99536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2pPr>
      <a:lvl3pPr algn="l" defTabSz="99536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3pPr>
      <a:lvl4pPr algn="l" defTabSz="99536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4pPr>
      <a:lvl5pPr algn="l" defTabSz="995363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5pPr>
      <a:lvl6pPr marL="457200" algn="l" defTabSz="995363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6pPr>
      <a:lvl7pPr marL="914400" algn="l" defTabSz="995363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7pPr>
      <a:lvl8pPr marL="1371600" algn="l" defTabSz="995363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8pPr>
      <a:lvl9pPr marL="1828800" algn="l" defTabSz="995363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9pPr>
    </p:titleStyle>
    <p:bodyStyle>
      <a:lvl1pPr marL="215900" indent="-215900" algn="l" defTabSz="995363" rtl="0" eaLnBrk="0" fontAlgn="base" hangingPunct="0">
        <a:spcBef>
          <a:spcPct val="20000"/>
        </a:spcBef>
        <a:spcAft>
          <a:spcPct val="0"/>
        </a:spcAft>
        <a:buClr>
          <a:srgbClr val="00ABE5"/>
        </a:buClr>
        <a:buSzPct val="120000"/>
        <a:buChar char="•"/>
        <a:defRPr sz="2200">
          <a:solidFill>
            <a:srgbClr val="000066"/>
          </a:solidFill>
          <a:latin typeface="+mn-lt"/>
          <a:ea typeface="+mn-ea"/>
          <a:cs typeface="+mn-cs"/>
        </a:defRPr>
      </a:lvl1pPr>
      <a:lvl2pPr marL="774700" indent="-239713" algn="l" defTabSz="995363" rtl="0" eaLnBrk="0" fontAlgn="base" hangingPunct="0">
        <a:spcBef>
          <a:spcPct val="20000"/>
        </a:spcBef>
        <a:spcAft>
          <a:spcPct val="0"/>
        </a:spcAft>
        <a:buClr>
          <a:srgbClr val="00ABE5"/>
        </a:buClr>
        <a:buChar char="–"/>
        <a:defRPr sz="2100">
          <a:solidFill>
            <a:srgbClr val="000066"/>
          </a:solidFill>
          <a:latin typeface="+mn-lt"/>
        </a:defRPr>
      </a:lvl2pPr>
      <a:lvl3pPr marL="1206500" indent="-180975" algn="l" defTabSz="995363" rtl="0" eaLnBrk="0" fontAlgn="base" hangingPunct="0">
        <a:spcBef>
          <a:spcPct val="20000"/>
        </a:spcBef>
        <a:spcAft>
          <a:spcPct val="0"/>
        </a:spcAft>
        <a:buClr>
          <a:srgbClr val="00ABE5"/>
        </a:buClr>
        <a:buChar char="•"/>
        <a:defRPr>
          <a:solidFill>
            <a:srgbClr val="000066"/>
          </a:solidFill>
          <a:latin typeface="+mn-lt"/>
        </a:defRPr>
      </a:lvl3pPr>
      <a:lvl4pPr marL="1741488" indent="-247650" algn="l" defTabSz="995363" rtl="0" eaLnBrk="0" fontAlgn="base" hangingPunct="0">
        <a:spcBef>
          <a:spcPct val="20000"/>
        </a:spcBef>
        <a:spcAft>
          <a:spcPct val="0"/>
        </a:spcAft>
        <a:buClr>
          <a:srgbClr val="00ABE5"/>
        </a:buClr>
        <a:buChar char="–"/>
        <a:defRPr>
          <a:solidFill>
            <a:srgbClr val="000066"/>
          </a:solidFill>
          <a:latin typeface="+mn-lt"/>
        </a:defRPr>
      </a:lvl4pPr>
      <a:lvl5pPr marL="2239963" indent="-249238" algn="l" defTabSz="995363" rtl="0" eaLnBrk="0" fontAlgn="base" hangingPunct="0">
        <a:spcBef>
          <a:spcPct val="20000"/>
        </a:spcBef>
        <a:spcAft>
          <a:spcPct val="0"/>
        </a:spcAft>
        <a:buClr>
          <a:srgbClr val="00ABE5"/>
        </a:buClr>
        <a:buChar char="»"/>
        <a:defRPr>
          <a:solidFill>
            <a:srgbClr val="000066"/>
          </a:solidFill>
          <a:latin typeface="+mn-lt"/>
        </a:defRPr>
      </a:lvl5pPr>
      <a:lvl6pPr marL="2697163" indent="-249238" algn="l" defTabSz="995363" rtl="0" fontAlgn="base">
        <a:spcBef>
          <a:spcPct val="20000"/>
        </a:spcBef>
        <a:spcAft>
          <a:spcPct val="0"/>
        </a:spcAft>
        <a:buClr>
          <a:srgbClr val="00ABE5"/>
        </a:buClr>
        <a:buChar char="»"/>
        <a:defRPr>
          <a:solidFill>
            <a:srgbClr val="000066"/>
          </a:solidFill>
          <a:latin typeface="+mn-lt"/>
        </a:defRPr>
      </a:lvl6pPr>
      <a:lvl7pPr marL="3154363" indent="-249238" algn="l" defTabSz="995363" rtl="0" fontAlgn="base">
        <a:spcBef>
          <a:spcPct val="20000"/>
        </a:spcBef>
        <a:spcAft>
          <a:spcPct val="0"/>
        </a:spcAft>
        <a:buClr>
          <a:srgbClr val="00ABE5"/>
        </a:buClr>
        <a:buChar char="»"/>
        <a:defRPr>
          <a:solidFill>
            <a:srgbClr val="000066"/>
          </a:solidFill>
          <a:latin typeface="+mn-lt"/>
        </a:defRPr>
      </a:lvl7pPr>
      <a:lvl8pPr marL="3611563" indent="-249238" algn="l" defTabSz="995363" rtl="0" fontAlgn="base">
        <a:spcBef>
          <a:spcPct val="20000"/>
        </a:spcBef>
        <a:spcAft>
          <a:spcPct val="0"/>
        </a:spcAft>
        <a:buClr>
          <a:srgbClr val="00ABE5"/>
        </a:buClr>
        <a:buChar char="»"/>
        <a:defRPr>
          <a:solidFill>
            <a:srgbClr val="000066"/>
          </a:solidFill>
          <a:latin typeface="+mn-lt"/>
        </a:defRPr>
      </a:lvl8pPr>
      <a:lvl9pPr marL="4068763" indent="-249238" algn="l" defTabSz="995363" rtl="0" fontAlgn="base">
        <a:spcBef>
          <a:spcPct val="20000"/>
        </a:spcBef>
        <a:spcAft>
          <a:spcPct val="0"/>
        </a:spcAft>
        <a:buClr>
          <a:srgbClr val="00ABE5"/>
        </a:buClr>
        <a:buChar char="»"/>
        <a:defRPr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2288" y="905065"/>
            <a:ext cx="8878638" cy="9589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247" y="2012837"/>
            <a:ext cx="8870679" cy="46322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5182" y="6841636"/>
            <a:ext cx="1788862" cy="49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9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4" r:id="rId1"/>
    <p:sldLayoutId id="2147484935" r:id="rId2"/>
    <p:sldLayoutId id="2147484936" r:id="rId3"/>
    <p:sldLayoutId id="2147484937" r:id="rId4"/>
    <p:sldLayoutId id="2147484938" r:id="rId5"/>
    <p:sldLayoutId id="2147484939" r:id="rId6"/>
    <p:sldLayoutId id="2147484940" r:id="rId7"/>
    <p:sldLayoutId id="2147484941" r:id="rId8"/>
    <p:sldLayoutId id="2147484942" r:id="rId9"/>
    <p:sldLayoutId id="2147484943" r:id="rId10"/>
    <p:sldLayoutId id="2147484944" r:id="rId11"/>
    <p:sldLayoutId id="2147484945" r:id="rId12"/>
    <p:sldLayoutId id="2147484946" r:id="rId13"/>
    <p:sldLayoutId id="2147484947" r:id="rId14"/>
    <p:sldLayoutId id="2147484948" r:id="rId15"/>
  </p:sldLayoutIdLst>
  <p:txStyles>
    <p:titleStyle>
      <a:lvl1pPr algn="l" defTabSz="1008044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91278F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1008044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Font typeface="Arial" panose="020B0604020202020204" pitchFamily="34" charset="0"/>
        <a:buNone/>
        <a:defRPr sz="3086" b="1" i="0" kern="1200">
          <a:solidFill>
            <a:schemeClr val="accent3"/>
          </a:solidFill>
          <a:latin typeface="Arial" charset="0"/>
          <a:ea typeface="Arial" charset="0"/>
          <a:cs typeface="Arial" charset="0"/>
        </a:defRPr>
      </a:lvl1pPr>
      <a:lvl2pPr marL="360036" indent="-360036" algn="l" defTabSz="1008044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Font typeface="Arial" panose="020B0604020202020204" pitchFamily="34" charset="0"/>
        <a:buNone/>
        <a:defRPr lang="en-US" sz="2500" b="0" i="0" kern="1200" dirty="0" smtClean="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360036" indent="-360036" algn="l" defTabSz="1008044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Clr>
          <a:schemeClr val="accent1"/>
        </a:buClr>
        <a:buFont typeface="Arial" charset="0"/>
        <a:buChar char="•"/>
        <a:defRPr sz="25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360036" indent="-360036" algn="l" defTabSz="1008044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Font typeface="Arial" panose="020B0604020202020204" pitchFamily="34" charset="0"/>
        <a:buNone/>
        <a:defRPr sz="16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360036" indent="-360036" algn="l" defTabSz="1008044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6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2772121" indent="-252011" algn="l" defTabSz="1008044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143" indent="-252011" algn="l" defTabSz="1008044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165" indent="-252011" algn="l" defTabSz="1008044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186" indent="-252011" algn="l" defTabSz="1008044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044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22" algn="l" defTabSz="1008044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044" algn="l" defTabSz="1008044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066" algn="l" defTabSz="1008044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088" algn="l" defTabSz="1008044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110" algn="l" defTabSz="1008044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131" algn="l" defTabSz="1008044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154" algn="l" defTabSz="1008044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175" algn="l" defTabSz="1008044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1">
          <p15:clr>
            <a:srgbClr val="F26B43"/>
          </p15:clr>
        </p15:guide>
        <p15:guide id="2" pos="567">
          <p15:clr>
            <a:srgbClr val="F26B43"/>
          </p15:clr>
        </p15:guide>
        <p15:guide id="3" pos="6154">
          <p15:clr>
            <a:srgbClr val="F26B43"/>
          </p15:clr>
        </p15:guide>
        <p15:guide id="4" pos="6389">
          <p15:clr>
            <a:srgbClr val="F26B43"/>
          </p15:clr>
        </p15:guide>
        <p15:guide id="5" orient="horz" pos="347">
          <p15:clr>
            <a:srgbClr val="F26B43"/>
          </p15:clr>
        </p15:guide>
        <p15:guide id="6" orient="horz" pos="570">
          <p15:clr>
            <a:srgbClr val="F26B43"/>
          </p15:clr>
        </p15:guide>
        <p15:guide id="7" orient="horz" pos="4185">
          <p15:clr>
            <a:srgbClr val="F26B43"/>
          </p15:clr>
        </p15:guide>
        <p15:guide id="8" orient="horz" pos="44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hrmagazine.co.uk/article-details/hot-topic-employee-loneliness" TargetMode="Externa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4619" y="333742"/>
            <a:ext cx="9643459" cy="3980867"/>
          </a:xfrm>
        </p:spPr>
        <p:txBody>
          <a:bodyPr>
            <a:normAutofit/>
          </a:bodyPr>
          <a:lstStyle/>
          <a:p>
            <a:r>
              <a:rPr lang="en-GB" sz="7200" dirty="0"/>
              <a:t>Social Wellbeing </a:t>
            </a:r>
            <a:r>
              <a:rPr lang="en-GB" sz="7200"/>
              <a:t>and Loneliness</a:t>
            </a:r>
            <a:endParaRPr lang="en-US" sz="72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13220" y="6259982"/>
            <a:ext cx="8865398" cy="881147"/>
          </a:xfrm>
        </p:spPr>
        <p:txBody>
          <a:bodyPr>
            <a:noAutofit/>
          </a:bodyPr>
          <a:lstStyle/>
          <a:p>
            <a:r>
              <a:rPr lang="en-GB" dirty="0"/>
              <a:t>Paul Barrett - Head of Wellbeing</a:t>
            </a:r>
          </a:p>
        </p:txBody>
      </p:sp>
    </p:spTree>
    <p:extLst>
      <p:ext uri="{BB962C8B-B14F-4D97-AF65-F5344CB8AC3E}">
        <p14:creationId xmlns:p14="http://schemas.microsoft.com/office/powerpoint/2010/main" val="3073837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9550"/>
            <a:ext cx="9539288" cy="410355"/>
          </a:xfrm>
        </p:spPr>
        <p:txBody>
          <a:bodyPr/>
          <a:lstStyle/>
          <a:p>
            <a:r>
              <a:rPr lang="en-GB" sz="3200" dirty="0">
                <a:solidFill>
                  <a:srgbClr val="91278F"/>
                </a:solidFill>
              </a:rPr>
              <a:t>The impact  of loneliness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13" y="927746"/>
            <a:ext cx="9704719" cy="6190603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/>
              <a:t>Paradoxically, loneliness can lead to us isolating ourselves more than ever </a:t>
            </a:r>
          </a:p>
          <a:p>
            <a:pPr marL="0" indent="0">
              <a:buNone/>
            </a:pPr>
            <a:endParaRPr lang="en-GB" sz="1600" dirty="0"/>
          </a:p>
          <a:p>
            <a:pPr marL="0" lvl="0" indent="0">
              <a:buNone/>
            </a:pPr>
            <a:r>
              <a:rPr lang="en-GB" sz="1600" dirty="0"/>
              <a:t>Physically, lonely people are more likely to suffer  high blood pressure, obesity, increased inflammatory response, high cholesterol and poor nutrition, exercise and self-care.</a:t>
            </a:r>
          </a:p>
          <a:p>
            <a:pPr marL="0" lv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People experiencing loneliness on a regular basis are also at increased risk of mental health problems and of cognitive decline</a:t>
            </a:r>
            <a:endParaRPr lang="en-GB" sz="1600" u="sng" dirty="0">
              <a:hlinkClick r:id="rId2"/>
            </a:endParaRP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42% of people have felt depressed because they felt alone and loneliness is associated with risky behaviours  like drug-taking and alcohol abuse. It’s also a known risk factor in suicide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Loneliness has a major negative impact on career development</a:t>
            </a:r>
          </a:p>
          <a:p>
            <a:pPr marL="0" indent="0">
              <a:buNone/>
            </a:pPr>
            <a:r>
              <a:rPr lang="en-GB" sz="1400" dirty="0"/>
              <a:t>”</a:t>
            </a:r>
          </a:p>
        </p:txBody>
      </p:sp>
      <p:pic>
        <p:nvPicPr>
          <p:cNvPr id="4" name="Picture 3" descr="Screen Shot 2021-03-23 at 14.27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4622800"/>
            <a:ext cx="37973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94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008" y="113923"/>
            <a:ext cx="9623425" cy="647700"/>
          </a:xfrm>
        </p:spPr>
        <p:txBody>
          <a:bodyPr/>
          <a:lstStyle/>
          <a:p>
            <a:r>
              <a:rPr lang="en-GB" sz="3200" dirty="0">
                <a:solidFill>
                  <a:srgbClr val="91278F"/>
                </a:solidFill>
              </a:rPr>
              <a:t>Prevalence of workplace loneliness 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13" y="826980"/>
            <a:ext cx="7227887" cy="6481869"/>
          </a:xfrm>
        </p:spPr>
        <p:txBody>
          <a:bodyPr/>
          <a:lstStyle/>
          <a:p>
            <a:pPr marL="0" indent="0">
              <a:buNone/>
            </a:pPr>
            <a:endParaRPr lang="en-GB" sz="1600" b="1" dirty="0">
              <a:solidFill>
                <a:schemeClr val="tx1"/>
              </a:solidFill>
            </a:endParaRPr>
          </a:p>
          <a:p>
            <a:r>
              <a:rPr lang="en-GB" sz="1600" dirty="0">
                <a:solidFill>
                  <a:schemeClr val="accent6"/>
                </a:solidFill>
              </a:rPr>
              <a:t>A study from </a:t>
            </a:r>
            <a:r>
              <a:rPr lang="en-GB" sz="1600" i="1" dirty="0">
                <a:solidFill>
                  <a:schemeClr val="accent6"/>
                </a:solidFill>
              </a:rPr>
              <a:t>Relate</a:t>
            </a:r>
            <a:r>
              <a:rPr lang="en-GB" sz="1600" dirty="0">
                <a:solidFill>
                  <a:schemeClr val="accent6"/>
                </a:solidFill>
              </a:rPr>
              <a:t> found that 42% of people didn’t have any colleagues they would see as a close friend.</a:t>
            </a:r>
          </a:p>
          <a:p>
            <a:endParaRPr lang="en-GB" sz="1600" dirty="0">
              <a:solidFill>
                <a:schemeClr val="accent6"/>
              </a:solidFill>
            </a:endParaRPr>
          </a:p>
          <a:p>
            <a:r>
              <a:rPr lang="en-GB" sz="1600" dirty="0">
                <a:solidFill>
                  <a:schemeClr val="accent6"/>
                </a:solidFill>
              </a:rPr>
              <a:t>Mental health charity </a:t>
            </a:r>
            <a:r>
              <a:rPr lang="en-GB" sz="1600" i="1" dirty="0">
                <a:solidFill>
                  <a:schemeClr val="accent6"/>
                </a:solidFill>
              </a:rPr>
              <a:t>Mind</a:t>
            </a:r>
            <a:r>
              <a:rPr lang="en-GB" sz="1600" dirty="0">
                <a:solidFill>
                  <a:schemeClr val="accent6"/>
                </a:solidFill>
              </a:rPr>
              <a:t> found that over half (60%) of UK employees have felt lonely at work </a:t>
            </a:r>
          </a:p>
          <a:p>
            <a:pPr marL="0" indent="0">
              <a:buNone/>
            </a:pPr>
            <a:endParaRPr lang="en-GB" sz="1600" dirty="0">
              <a:solidFill>
                <a:schemeClr val="accent6"/>
              </a:solidFill>
            </a:endParaRPr>
          </a:p>
          <a:p>
            <a:r>
              <a:rPr lang="en-GB" sz="1600" dirty="0">
                <a:solidFill>
                  <a:schemeClr val="accent6"/>
                </a:solidFill>
              </a:rPr>
              <a:t>Nearly three-quarters (70%) of office employees say they don’t know the people they work with very well </a:t>
            </a:r>
            <a:r>
              <a:rPr lang="en-GB" sz="1600" i="1" dirty="0">
                <a:solidFill>
                  <a:schemeClr val="accent6"/>
                </a:solidFill>
              </a:rPr>
              <a:t>Nespresso Professional.</a:t>
            </a:r>
            <a:endParaRPr lang="en-GB" sz="16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GB" sz="1600" dirty="0"/>
          </a:p>
          <a:p>
            <a:r>
              <a:rPr lang="en-GB" sz="1600" i="1" dirty="0">
                <a:solidFill>
                  <a:srgbClr val="2D2D8A"/>
                </a:solidFill>
              </a:rPr>
              <a:t>Total jobs </a:t>
            </a:r>
            <a:r>
              <a:rPr lang="en-GB" sz="1600" dirty="0">
                <a:solidFill>
                  <a:srgbClr val="2D2D8A"/>
                </a:solidFill>
              </a:rPr>
              <a:t>found that 63% of employees who are lonely feel their company doesn’t do anything to combat workplace loneliness. </a:t>
            </a:r>
          </a:p>
          <a:p>
            <a:endParaRPr lang="en-GB" sz="1600" dirty="0">
              <a:solidFill>
                <a:srgbClr val="2D2D8A"/>
              </a:solidFill>
            </a:endParaRPr>
          </a:p>
          <a:p>
            <a:r>
              <a:rPr lang="en-GB" sz="1600" dirty="0">
                <a:solidFill>
                  <a:srgbClr val="2D2D8A"/>
                </a:solidFill>
              </a:rPr>
              <a:t>Another  survey of 7,800 office workers found that almost half (47%) think their employer doesn’t encourage them to get to know their colleagues, except professionally </a:t>
            </a:r>
            <a:r>
              <a:rPr lang="en-GB" sz="1600" i="1" dirty="0" err="1">
                <a:solidFill>
                  <a:srgbClr val="2D2D8A"/>
                </a:solidFill>
              </a:rPr>
              <a:t>Nespresso</a:t>
            </a:r>
            <a:r>
              <a:rPr lang="en-GB" sz="1600" i="1" dirty="0">
                <a:solidFill>
                  <a:srgbClr val="2D2D8A"/>
                </a:solidFill>
              </a:rPr>
              <a:t> Professional</a:t>
            </a:r>
          </a:p>
          <a:p>
            <a:endParaRPr lang="en-GB" sz="1400" dirty="0"/>
          </a:p>
        </p:txBody>
      </p:sp>
      <p:pic>
        <p:nvPicPr>
          <p:cNvPr id="4" name="Picture 3" descr="Screen Shot 2021-03-23 at 17.51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200" y="1625600"/>
            <a:ext cx="21336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3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113923"/>
            <a:ext cx="9542433" cy="647700"/>
          </a:xfrm>
        </p:spPr>
        <p:txBody>
          <a:bodyPr/>
          <a:lstStyle/>
          <a:p>
            <a:r>
              <a:rPr lang="en-GB" sz="3200" dirty="0">
                <a:solidFill>
                  <a:srgbClr val="91278F"/>
                </a:solidFill>
              </a:rPr>
              <a:t>Prevalence of workplace loneliness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313" y="649180"/>
            <a:ext cx="6643687" cy="6481869"/>
          </a:xfrm>
        </p:spPr>
        <p:txBody>
          <a:bodyPr/>
          <a:lstStyle/>
          <a:p>
            <a:pPr marL="0" lvl="0" indent="0">
              <a:buNone/>
            </a:pPr>
            <a:endParaRPr lang="en-GB" sz="2000" b="1" dirty="0">
              <a:solidFill>
                <a:srgbClr val="91278F"/>
              </a:solidFill>
            </a:endParaRPr>
          </a:p>
          <a:p>
            <a:pPr marL="0" lvl="0" indent="0">
              <a:buNone/>
            </a:pPr>
            <a:r>
              <a:rPr lang="en-GB" sz="2000" b="1" i="1" dirty="0">
                <a:solidFill>
                  <a:srgbClr val="91278F"/>
                </a:solidFill>
              </a:rPr>
              <a:t>The impact on employers</a:t>
            </a:r>
          </a:p>
          <a:p>
            <a:pPr lvl="0"/>
            <a:r>
              <a:rPr lang="en-GB" sz="1600" dirty="0"/>
              <a:t>Workplace loneliness costs companies ￡2.5 billion a year.</a:t>
            </a:r>
          </a:p>
          <a:p>
            <a:pPr lvl="0"/>
            <a:endParaRPr lang="en-GB" sz="1600" dirty="0"/>
          </a:p>
          <a:p>
            <a:r>
              <a:rPr lang="en-GB" sz="1600" dirty="0"/>
              <a:t>Loneliness causes employees to take an average of 5 sick days a year. </a:t>
            </a:r>
          </a:p>
          <a:p>
            <a:endParaRPr lang="en-GB" sz="1600" dirty="0"/>
          </a:p>
          <a:p>
            <a:r>
              <a:rPr lang="en-GB" sz="1600" dirty="0"/>
              <a:t>Lonely workers say they are less engaged, less productive, and stay less time with their employer</a:t>
            </a:r>
          </a:p>
          <a:p>
            <a:endParaRPr lang="en-GB" sz="1600" dirty="0"/>
          </a:p>
          <a:p>
            <a:pPr lvl="0"/>
            <a:r>
              <a:rPr lang="en-GB" sz="1600" dirty="0"/>
              <a:t>They are twice as likely to miss a day of work due to illness and 5 times more likely to miss work due to stress</a:t>
            </a:r>
          </a:p>
          <a:p>
            <a:pPr lvl="0"/>
            <a:endParaRPr lang="en-GB" sz="1600" dirty="0"/>
          </a:p>
          <a:p>
            <a:pPr lvl="0"/>
            <a:r>
              <a:rPr lang="en-GB" sz="1600" dirty="0"/>
              <a:t>12 % of lonely workers say they believe their work is lower quality than it should be</a:t>
            </a:r>
          </a:p>
          <a:p>
            <a:pPr lvl="0"/>
            <a:endParaRPr lang="en-GB" sz="1200" dirty="0"/>
          </a:p>
          <a:p>
            <a:pPr marL="0" indent="0">
              <a:buNone/>
            </a:pPr>
            <a:endParaRPr lang="en-GB" sz="1400" dirty="0"/>
          </a:p>
        </p:txBody>
      </p:sp>
      <p:pic>
        <p:nvPicPr>
          <p:cNvPr id="4" name="Picture 3" descr="Screen Shot 2021-03-23 at 17.48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282700"/>
            <a:ext cx="25019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31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008" y="113923"/>
            <a:ext cx="9623425" cy="647700"/>
          </a:xfrm>
        </p:spPr>
        <p:txBody>
          <a:bodyPr/>
          <a:lstStyle/>
          <a:p>
            <a:r>
              <a:rPr lang="en-GB" sz="3200" dirty="0">
                <a:solidFill>
                  <a:srgbClr val="91278F"/>
                </a:solidFill>
              </a:rPr>
              <a:t>Why are people lonely at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547580"/>
            <a:ext cx="6923087" cy="6481869"/>
          </a:xfrm>
        </p:spPr>
        <p:txBody>
          <a:bodyPr/>
          <a:lstStyle/>
          <a:p>
            <a:pPr marL="0" lvl="0" indent="0">
              <a:buNone/>
            </a:pPr>
            <a:endParaRPr lang="en-GB" sz="1600" b="1" dirty="0">
              <a:solidFill>
                <a:srgbClr val="91278F"/>
              </a:solidFill>
            </a:endParaRPr>
          </a:p>
          <a:p>
            <a:r>
              <a:rPr lang="en-GB" sz="1600" dirty="0">
                <a:solidFill>
                  <a:srgbClr val="2D2D8A"/>
                </a:solidFill>
              </a:rPr>
              <a:t>They may be working remotely</a:t>
            </a:r>
          </a:p>
          <a:p>
            <a:endParaRPr lang="en-GB" sz="1600" dirty="0">
              <a:solidFill>
                <a:srgbClr val="2D2D8A"/>
              </a:solidFill>
            </a:endParaRPr>
          </a:p>
          <a:p>
            <a:r>
              <a:rPr lang="en-GB" sz="1600" dirty="0">
                <a:solidFill>
                  <a:srgbClr val="2D2D8A"/>
                </a:solidFill>
              </a:rPr>
              <a:t>They may work with people of a different generation, or who are  at different life stages, with whom they have little in common</a:t>
            </a:r>
          </a:p>
          <a:p>
            <a:endParaRPr lang="en-GB" sz="1600" dirty="0">
              <a:solidFill>
                <a:srgbClr val="2D2D8A"/>
              </a:solidFill>
            </a:endParaRPr>
          </a:p>
          <a:p>
            <a:r>
              <a:rPr lang="en-GB" sz="1600" dirty="0">
                <a:solidFill>
                  <a:srgbClr val="2D2D8A"/>
                </a:solidFill>
              </a:rPr>
              <a:t>Some people choose not to discuss their personal lives, focusing instead on work matters</a:t>
            </a:r>
          </a:p>
          <a:p>
            <a:endParaRPr lang="en-GB" sz="1600" dirty="0">
              <a:solidFill>
                <a:srgbClr val="2D2D8A"/>
              </a:solidFill>
            </a:endParaRPr>
          </a:p>
          <a:p>
            <a:r>
              <a:rPr lang="en-GB" sz="1600" dirty="0">
                <a:solidFill>
                  <a:srgbClr val="2D2D8A"/>
                </a:solidFill>
              </a:rPr>
              <a:t>Managers sometimes fear revealing too much of themselves and making themselves vulnerable</a:t>
            </a:r>
          </a:p>
          <a:p>
            <a:endParaRPr lang="en-GB" sz="1600" dirty="0">
              <a:solidFill>
                <a:srgbClr val="2D2D8A"/>
              </a:solidFill>
            </a:endParaRPr>
          </a:p>
          <a:p>
            <a:r>
              <a:rPr lang="en-GB" sz="1600" dirty="0">
                <a:solidFill>
                  <a:srgbClr val="2D2D8A"/>
                </a:solidFill>
              </a:rPr>
              <a:t>Some may be introverts, surrounded at work by extroverts (or vice versa) </a:t>
            </a:r>
          </a:p>
          <a:p>
            <a:endParaRPr lang="en-GB" sz="1600" dirty="0">
              <a:solidFill>
                <a:srgbClr val="2D2D8A"/>
              </a:solidFill>
            </a:endParaRPr>
          </a:p>
          <a:p>
            <a:r>
              <a:rPr lang="en-GB" sz="1600" dirty="0">
                <a:solidFill>
                  <a:srgbClr val="2D2D8A"/>
                </a:solidFill>
              </a:rPr>
              <a:t>Others may feel they  don’t fit with the values or culture of the team or business </a:t>
            </a:r>
          </a:p>
          <a:p>
            <a:endParaRPr lang="en-GB" sz="1600" dirty="0">
              <a:solidFill>
                <a:srgbClr val="2D2D8A"/>
              </a:solidFill>
            </a:endParaRPr>
          </a:p>
          <a:p>
            <a:r>
              <a:rPr lang="en-GB" sz="1600" dirty="0">
                <a:solidFill>
                  <a:srgbClr val="2D2D8A"/>
                </a:solidFill>
              </a:rPr>
              <a:t>Office design may discourage personal interactions. Open office spaces have been found to discourage social contact</a:t>
            </a:r>
          </a:p>
          <a:p>
            <a:endParaRPr lang="en-GB" sz="1600" dirty="0">
              <a:solidFill>
                <a:srgbClr val="2D2D8A"/>
              </a:solidFill>
            </a:endParaRPr>
          </a:p>
          <a:p>
            <a:r>
              <a:rPr lang="en-GB" sz="1600" dirty="0">
                <a:solidFill>
                  <a:srgbClr val="2D2D8A"/>
                </a:solidFill>
              </a:rPr>
              <a:t>A shift to digital forms of communication may squeeze out direct contact</a:t>
            </a:r>
          </a:p>
          <a:p>
            <a:pPr lvl="0"/>
            <a:endParaRPr lang="en-GB" sz="1200" dirty="0"/>
          </a:p>
          <a:p>
            <a:pPr lvl="0"/>
            <a:endParaRPr lang="en-GB" sz="1200" dirty="0"/>
          </a:p>
          <a:p>
            <a:pPr lvl="0"/>
            <a:endParaRPr lang="en-GB" sz="1200" dirty="0"/>
          </a:p>
          <a:p>
            <a:pPr marL="0" indent="0">
              <a:buNone/>
            </a:pPr>
            <a:endParaRPr lang="en-GB" sz="1400" dirty="0"/>
          </a:p>
        </p:txBody>
      </p:sp>
      <p:pic>
        <p:nvPicPr>
          <p:cNvPr id="5" name="Picture 4" descr="Screen Shot 2021-03-23 at 18.08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1435100"/>
            <a:ext cx="25146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4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495300"/>
            <a:ext cx="9729788" cy="2663288"/>
          </a:xfrm>
        </p:spPr>
        <p:txBody>
          <a:bodyPr/>
          <a:lstStyle/>
          <a:p>
            <a:r>
              <a:rPr lang="en-GB" sz="3200" dirty="0">
                <a:solidFill>
                  <a:srgbClr val="91278F"/>
                </a:solidFill>
              </a:rPr>
              <a:t>Who is lonely at work?</a:t>
            </a:r>
            <a:br>
              <a:rPr lang="en-GB" sz="3200" dirty="0">
                <a:solidFill>
                  <a:srgbClr val="91278F"/>
                </a:solidFill>
              </a:rPr>
            </a:b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Screen Shot 2021-03-01 at 12.56.0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r="3700"/>
          <a:stretch>
            <a:fillRect/>
          </a:stretch>
        </p:blipFill>
        <p:spPr>
          <a:xfrm>
            <a:off x="609600" y="1426786"/>
            <a:ext cx="9461500" cy="4694614"/>
          </a:xfrm>
        </p:spPr>
      </p:pic>
    </p:spTree>
    <p:extLst>
      <p:ext uri="{BB962C8B-B14F-4D97-AF65-F5344CB8AC3E}">
        <p14:creationId xmlns:p14="http://schemas.microsoft.com/office/powerpoint/2010/main" val="4133454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349250"/>
            <a:ext cx="9623425" cy="647700"/>
          </a:xfrm>
        </p:spPr>
        <p:txBody>
          <a:bodyPr/>
          <a:lstStyle/>
          <a:p>
            <a:r>
              <a:rPr lang="en-GB" sz="3200" dirty="0">
                <a:solidFill>
                  <a:srgbClr val="91278F"/>
                </a:solidFill>
              </a:rPr>
              <a:t>Who is lonely at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158240"/>
            <a:ext cx="9704719" cy="5871209"/>
          </a:xfrm>
        </p:spPr>
        <p:txBody>
          <a:bodyPr/>
          <a:lstStyle/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</p:txBody>
      </p:sp>
      <p:pic>
        <p:nvPicPr>
          <p:cNvPr id="5" name="Picture 4" descr="Screen Shot 2021-03-18 at 17.56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1371600"/>
            <a:ext cx="9283699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10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456" y="197684"/>
            <a:ext cx="9623425" cy="647700"/>
          </a:xfrm>
        </p:spPr>
        <p:txBody>
          <a:bodyPr/>
          <a:lstStyle/>
          <a:p>
            <a:r>
              <a:rPr lang="en-GB" sz="3200" dirty="0">
                <a:solidFill>
                  <a:srgbClr val="91278F"/>
                </a:solidFill>
              </a:rPr>
              <a:t>Personal experiences of loneliness</a:t>
            </a:r>
            <a:r>
              <a:rPr lang="en-GB" sz="3600" dirty="0">
                <a:solidFill>
                  <a:srgbClr val="91278F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13" y="863600"/>
            <a:ext cx="9399587" cy="6697663"/>
          </a:xfrm>
        </p:spPr>
        <p:txBody>
          <a:bodyPr/>
          <a:lstStyle/>
          <a:p>
            <a:endParaRPr lang="en-GB" sz="1600" dirty="0"/>
          </a:p>
          <a:p>
            <a:pPr marL="0" indent="0">
              <a:buNone/>
            </a:pPr>
            <a:r>
              <a:rPr lang="en-GB" sz="1500" b="1" dirty="0"/>
              <a:t>This person was the only member of her team based in the UK. Ultimately she became overtaken by loneliness.   </a:t>
            </a:r>
          </a:p>
          <a:p>
            <a:r>
              <a:rPr lang="en-GB" sz="1600" i="1" dirty="0"/>
              <a:t>“I didn’t see anyone — my team were based in New York. I missed the office banter. On Fridays they would say they were going for a drink and I felt excluded. I felt I was “out of sight, out of mind.”</a:t>
            </a:r>
          </a:p>
          <a:p>
            <a:endParaRPr lang="en-GB" sz="1600" i="1" dirty="0"/>
          </a:p>
          <a:p>
            <a:endParaRPr lang="en-GB" sz="1500" i="1" dirty="0"/>
          </a:p>
          <a:p>
            <a:pPr marL="0" indent="0">
              <a:buNone/>
            </a:pPr>
            <a:r>
              <a:rPr lang="en-GB" sz="1500" b="1" dirty="0"/>
              <a:t>This person felt lonely despite working in a busy office but the made it hard for her to seek help   </a:t>
            </a:r>
          </a:p>
          <a:p>
            <a:r>
              <a:rPr lang="en-GB" sz="1600" i="1" dirty="0"/>
              <a:t>“It felt so silly to feel lonely when surrounded by loads of people. It’s hard to talk to a boss and say, ‘I feel lonely.’ It’s not tangible. It’s not something you can explain very well. It’s not an easy conversation to have.”</a:t>
            </a:r>
          </a:p>
          <a:p>
            <a:endParaRPr lang="en-GB" sz="1600" i="1" dirty="0"/>
          </a:p>
          <a:p>
            <a:endParaRPr lang="en-GB" sz="1600" b="1" dirty="0"/>
          </a:p>
          <a:p>
            <a:pPr marL="0" indent="0">
              <a:buNone/>
            </a:pPr>
            <a:r>
              <a:rPr lang="en-GB" sz="1500" b="1" dirty="0"/>
              <a:t>Here’s the reflections of a home working employee who clearly misses the social dimension of working with colleagues. </a:t>
            </a:r>
          </a:p>
          <a:p>
            <a:r>
              <a:rPr lang="en-GB" sz="1600" i="1" dirty="0"/>
              <a:t>“In the office it was companionship and friendships which made even the dullest or most challenging of days more bearable. There was a friendly colleague in moments of stress, somebody who could relate to the tough days, or the poor attitudes of another co-worker and somebody you could bounce ideas off, or just have a little chuckle with. There was company over lunch and a friendly ear when you wanted to have a little rant about some aspect of home life.”</a:t>
            </a:r>
            <a:endParaRPr lang="en-GB" sz="1800" i="1" dirty="0"/>
          </a:p>
          <a:p>
            <a:endParaRPr lang="en-GB" sz="1800" dirty="0"/>
          </a:p>
          <a:p>
            <a:endParaRPr lang="en-GB" sz="1800" dirty="0"/>
          </a:p>
          <a:p>
            <a:endParaRPr lang="en-GB" sz="1400" dirty="0"/>
          </a:p>
          <a:p>
            <a:pPr marL="0" indent="0">
              <a:buNone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22155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356" y="121484"/>
            <a:ext cx="9623425" cy="647700"/>
          </a:xfrm>
        </p:spPr>
        <p:txBody>
          <a:bodyPr/>
          <a:lstStyle/>
          <a:p>
            <a:r>
              <a:rPr lang="en-GB" sz="3600" dirty="0">
                <a:solidFill>
                  <a:srgbClr val="91278F"/>
                </a:solidFill>
              </a:rPr>
              <a:t>Steps businesses can take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652436"/>
            <a:ext cx="7202487" cy="6377013"/>
          </a:xfrm>
        </p:spPr>
        <p:txBody>
          <a:bodyPr/>
          <a:lstStyle/>
          <a:p>
            <a:pPr marL="0" indent="0">
              <a:buNone/>
            </a:pPr>
            <a:endParaRPr lang="en-GB" sz="1600" b="1" dirty="0"/>
          </a:p>
          <a:p>
            <a:endParaRPr lang="en-GB" sz="1500" dirty="0">
              <a:solidFill>
                <a:srgbClr val="2D2D8A"/>
              </a:solidFill>
            </a:endParaRPr>
          </a:p>
          <a:p>
            <a:r>
              <a:rPr lang="en-GB" sz="1500" dirty="0">
                <a:solidFill>
                  <a:srgbClr val="2D2D8A"/>
                </a:solidFill>
              </a:rPr>
              <a:t>Managers need to become aware of loneliness as an issue and to watch out for any changes in behaviour that may signal there could be a problem </a:t>
            </a:r>
          </a:p>
          <a:p>
            <a:endParaRPr lang="en-GB" sz="1500" dirty="0">
              <a:solidFill>
                <a:srgbClr val="2D2D8A"/>
              </a:solidFill>
            </a:endParaRPr>
          </a:p>
          <a:p>
            <a:r>
              <a:rPr lang="en-GB" sz="1500" dirty="0">
                <a:solidFill>
                  <a:srgbClr val="2D2D8A"/>
                </a:solidFill>
              </a:rPr>
              <a:t>Regular managerial check in’s should take place - to connect with staff. These  also give employees an opportunity to raise a concerns they have regarding their work life and mental health.</a:t>
            </a:r>
          </a:p>
          <a:p>
            <a:endParaRPr lang="en-GB" sz="1500" dirty="0">
              <a:solidFill>
                <a:srgbClr val="2D2D8A"/>
              </a:solidFill>
            </a:endParaRPr>
          </a:p>
          <a:p>
            <a:r>
              <a:rPr lang="en-GB" sz="1500" dirty="0">
                <a:solidFill>
                  <a:srgbClr val="2D2D8A"/>
                </a:solidFill>
              </a:rPr>
              <a:t>Employee networks can be a real asset  bringing together people who already have something in common.</a:t>
            </a:r>
          </a:p>
          <a:p>
            <a:endParaRPr lang="en-GB" sz="1500" b="1" dirty="0">
              <a:solidFill>
                <a:srgbClr val="2D2D8A"/>
              </a:solidFill>
            </a:endParaRPr>
          </a:p>
          <a:p>
            <a:r>
              <a:rPr lang="en-GB" sz="1500" dirty="0">
                <a:solidFill>
                  <a:srgbClr val="2D2D8A"/>
                </a:solidFill>
              </a:rPr>
              <a:t>Talking about loneliness at work can help reduce the stigma and make it easier for people to seek help</a:t>
            </a:r>
          </a:p>
          <a:p>
            <a:endParaRPr lang="en-GB" sz="1500" dirty="0">
              <a:solidFill>
                <a:srgbClr val="2D2D8A"/>
              </a:solidFill>
            </a:endParaRPr>
          </a:p>
          <a:p>
            <a:r>
              <a:rPr lang="en-GB" sz="1500" dirty="0">
                <a:solidFill>
                  <a:srgbClr val="2D2D8A"/>
                </a:solidFill>
              </a:rPr>
              <a:t>Encourage employees on video calls to turn on the camera – it’s not the same as direct contact but seeing a colleague makes it feel more like it </a:t>
            </a:r>
          </a:p>
          <a:p>
            <a:endParaRPr lang="en-GB" sz="1500" dirty="0">
              <a:solidFill>
                <a:srgbClr val="000090"/>
              </a:solidFill>
            </a:endParaRPr>
          </a:p>
          <a:p>
            <a:r>
              <a:rPr lang="en-GB" sz="1500" dirty="0">
                <a:solidFill>
                  <a:srgbClr val="000090"/>
                </a:solidFill>
              </a:rPr>
              <a:t>Encourage staff working remotely to buddy up with and to check in with them regularly</a:t>
            </a:r>
          </a:p>
          <a:p>
            <a:endParaRPr lang="en-GB" sz="1500" dirty="0">
              <a:solidFill>
                <a:srgbClr val="2D2D8A"/>
              </a:solidFill>
            </a:endParaRPr>
          </a:p>
          <a:p>
            <a:endParaRPr lang="en-GB" sz="1600" dirty="0">
              <a:solidFill>
                <a:srgbClr val="2D2D8A"/>
              </a:solidFill>
            </a:endParaRPr>
          </a:p>
          <a:p>
            <a:endParaRPr lang="en-GB" sz="1600" dirty="0"/>
          </a:p>
        </p:txBody>
      </p:sp>
      <p:pic>
        <p:nvPicPr>
          <p:cNvPr id="4" name="Picture 3" descr="Screen Shot 2021-03-24 at 11.50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00" y="1485900"/>
            <a:ext cx="24892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74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656" y="197684"/>
            <a:ext cx="9623425" cy="647700"/>
          </a:xfrm>
        </p:spPr>
        <p:txBody>
          <a:bodyPr/>
          <a:lstStyle/>
          <a:p>
            <a:r>
              <a:rPr lang="en-GB" sz="3600" dirty="0">
                <a:solidFill>
                  <a:srgbClr val="91278F"/>
                </a:solidFill>
              </a:rPr>
              <a:t>Steps businesses can take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13" y="601636"/>
            <a:ext cx="7291387" cy="6377013"/>
          </a:xfrm>
        </p:spPr>
        <p:txBody>
          <a:bodyPr/>
          <a:lstStyle/>
          <a:p>
            <a:endParaRPr lang="en-GB" sz="1400" dirty="0"/>
          </a:p>
          <a:p>
            <a:endParaRPr lang="en-GB" sz="1500" dirty="0"/>
          </a:p>
          <a:p>
            <a:pPr marL="0" indent="0">
              <a:buNone/>
            </a:pPr>
            <a:r>
              <a:rPr lang="en-GB" sz="1500" dirty="0"/>
              <a:t> </a:t>
            </a:r>
          </a:p>
          <a:p>
            <a:r>
              <a:rPr lang="en-GB" sz="1500" dirty="0"/>
              <a:t>Team building projects can reduce loneliness by getting employees in dispersed teams to connect with and get to know each other. </a:t>
            </a:r>
          </a:p>
          <a:p>
            <a:endParaRPr lang="en-GB" sz="1500" dirty="0"/>
          </a:p>
          <a:p>
            <a:r>
              <a:rPr lang="en-GB" sz="1500" dirty="0"/>
              <a:t>Team lunches – are a good way great way for employees who haven’t worked together to interact and bond</a:t>
            </a:r>
          </a:p>
          <a:p>
            <a:endParaRPr lang="en-GB" sz="1500" b="1" dirty="0"/>
          </a:p>
          <a:p>
            <a:r>
              <a:rPr lang="en-GB" sz="1500" dirty="0"/>
              <a:t>Encourage direct contact between colleagues rather than digital communication  when in the office. </a:t>
            </a:r>
          </a:p>
          <a:p>
            <a:endParaRPr lang="en-GB" sz="1500" dirty="0"/>
          </a:p>
          <a:p>
            <a:r>
              <a:rPr lang="en-GB" sz="1500" dirty="0"/>
              <a:t>Mix up teams or projects so that staff members can get to know more people than the team they joined when they started with the organisation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GB" sz="1400" dirty="0"/>
          </a:p>
          <a:p>
            <a:endParaRPr lang="en-GB" sz="1300" b="1" dirty="0"/>
          </a:p>
        </p:txBody>
      </p:sp>
      <p:pic>
        <p:nvPicPr>
          <p:cNvPr id="6" name="Picture 5" descr="Screen Shot 2021-03-24 at 12.04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743" y="1041401"/>
            <a:ext cx="24384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87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42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170" y="216710"/>
            <a:ext cx="10081064" cy="1442636"/>
          </a:xfrm>
          <a:prstGeom prst="rect">
            <a:avLst/>
          </a:prstGeom>
          <a:solidFill>
            <a:srgbClr val="B06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96">
              <a:solidFill>
                <a:srgbClr val="FFFFFF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54866" y="852606"/>
            <a:ext cx="8362717" cy="727453"/>
          </a:xfrm>
        </p:spPr>
        <p:txBody>
          <a:bodyPr/>
          <a:lstStyle/>
          <a:p>
            <a:r>
              <a:rPr lang="en-GB" b="0" dirty="0">
                <a:solidFill>
                  <a:schemeClr val="bg1"/>
                </a:solidFill>
              </a:rPr>
              <a:t>About us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154865" y="2125794"/>
            <a:ext cx="8362717" cy="549373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GB" sz="2640" dirty="0">
                <a:solidFill>
                  <a:schemeClr val="accent3"/>
                </a:solidFill>
              </a:rPr>
              <a:t>What we offer includes</a:t>
            </a: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1154865" y="2871503"/>
            <a:ext cx="8362717" cy="48260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91278F"/>
              </a:buClr>
              <a:buFont typeface="Arial" panose="020B0604020202020204" pitchFamily="34" charset="0"/>
              <a:buNone/>
              <a:defRPr lang="en-US" sz="2500" b="0" i="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60000" indent="-360000" algn="l" defTabSz="1007943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25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360000" indent="-360000" algn="l" defTabSz="1007943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Arial" charset="0"/>
              <a:buChar char="•"/>
              <a:defRPr sz="25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360000" indent="-360000" algn="l" defTabSz="1007943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360000" indent="-360000" algn="l" defTabSz="1007943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3279" indent="-323279">
              <a:lnSpc>
                <a:spcPct val="150000"/>
              </a:lnSpc>
              <a:buClr>
                <a:srgbClr val="91268E"/>
              </a:buClr>
              <a:buSzPct val="80000"/>
              <a:buFont typeface="Arial" panose="020B0604020202020204" pitchFamily="34" charset="0"/>
              <a:buChar char="•"/>
            </a:pPr>
            <a:endParaRPr lang="en-GB" sz="2073" dirty="0">
              <a:solidFill>
                <a:srgbClr val="32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4864" y="2586945"/>
            <a:ext cx="836271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/>
              <a:t>BWC are the only UK charity supporting the banking community.  We provide independent information, advice, services and financial support</a:t>
            </a:r>
          </a:p>
          <a:p>
            <a:pPr>
              <a:buFontTx/>
              <a:buNone/>
              <a:defRPr/>
            </a:pPr>
            <a:endParaRPr lang="en-GB" sz="2000" dirty="0"/>
          </a:p>
          <a:p>
            <a:pPr>
              <a:defRPr/>
            </a:pPr>
            <a:r>
              <a:rPr lang="en-GB" sz="2000" dirty="0"/>
              <a:t>The banking community makes up nearly 3% of the UK population. Across the UK there are 1.8 million people connected to banking, including former employees, their families, children and dependents</a:t>
            </a:r>
          </a:p>
          <a:p>
            <a:pPr marL="0" indent="0">
              <a:buNone/>
              <a:defRPr/>
            </a:pPr>
            <a:endParaRPr lang="en-GB" sz="2000" dirty="0"/>
          </a:p>
          <a:p>
            <a:pPr>
              <a:defRPr/>
            </a:pPr>
            <a:r>
              <a:rPr lang="en-GB" sz="2000" dirty="0"/>
              <a:t>BWC Services are free, confidential and independent of banks</a:t>
            </a:r>
          </a:p>
          <a:p>
            <a:pPr>
              <a:buFontTx/>
              <a:buNone/>
              <a:defRPr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62105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170" y="216710"/>
            <a:ext cx="10081064" cy="1442636"/>
          </a:xfrm>
          <a:prstGeom prst="rect">
            <a:avLst/>
          </a:prstGeom>
          <a:solidFill>
            <a:srgbClr val="B06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96">
              <a:solidFill>
                <a:srgbClr val="FFFFFF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54866" y="852606"/>
            <a:ext cx="8362717" cy="727453"/>
          </a:xfrm>
        </p:spPr>
        <p:txBody>
          <a:bodyPr/>
          <a:lstStyle/>
          <a:p>
            <a:r>
              <a:rPr lang="en-GB" b="0" dirty="0">
                <a:solidFill>
                  <a:schemeClr val="bg1"/>
                </a:solidFill>
              </a:rPr>
              <a:t>BWC services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154865" y="2125794"/>
            <a:ext cx="8362717" cy="549373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GB" sz="2640" dirty="0">
                <a:solidFill>
                  <a:schemeClr val="accent3"/>
                </a:solidFill>
              </a:rPr>
              <a:t>What we offer includes</a:t>
            </a: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945315" y="2400480"/>
            <a:ext cx="8362717" cy="48260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91278F"/>
              </a:buClr>
              <a:buFont typeface="Arial" panose="020B0604020202020204" pitchFamily="34" charset="0"/>
              <a:buNone/>
              <a:defRPr lang="en-US" sz="2500" b="0" i="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60000" indent="-360000" algn="l" defTabSz="1007943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25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360000" indent="-360000" algn="l" defTabSz="1007943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Arial" charset="0"/>
              <a:buChar char="•"/>
              <a:defRPr sz="25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360000" indent="-360000" algn="l" defTabSz="1007943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360000" indent="-360000" algn="l" defTabSz="1007943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3279" indent="-323279">
              <a:lnSpc>
                <a:spcPct val="150000"/>
              </a:lnSpc>
              <a:buClr>
                <a:srgbClr val="91268E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2073" dirty="0">
                <a:solidFill>
                  <a:srgbClr val="323030">
                    <a:lumMod val="75000"/>
                    <a:lumOff val="25000"/>
                  </a:srgbClr>
                </a:solidFill>
              </a:rPr>
              <a:t>Help in managing mental health </a:t>
            </a:r>
          </a:p>
          <a:p>
            <a:pPr marL="323279" indent="-323279">
              <a:lnSpc>
                <a:spcPct val="150000"/>
              </a:lnSpc>
              <a:buClr>
                <a:srgbClr val="91268E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2073" dirty="0">
                <a:solidFill>
                  <a:srgbClr val="323030">
                    <a:lumMod val="75000"/>
                    <a:lumOff val="25000"/>
                  </a:srgbClr>
                </a:solidFill>
              </a:rPr>
              <a:t>Help with issues around disability or caring for someone</a:t>
            </a:r>
          </a:p>
          <a:p>
            <a:pPr marL="323279" indent="-323279">
              <a:lnSpc>
                <a:spcPct val="150000"/>
              </a:lnSpc>
              <a:buClr>
                <a:srgbClr val="91268E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2073" dirty="0">
                <a:solidFill>
                  <a:srgbClr val="323030">
                    <a:lumMod val="75000"/>
                    <a:lumOff val="25000"/>
                  </a:srgbClr>
                </a:solidFill>
              </a:rPr>
              <a:t>Assistance in accessing welfare benefits</a:t>
            </a:r>
          </a:p>
          <a:p>
            <a:pPr marL="323279" indent="-323279">
              <a:lnSpc>
                <a:spcPct val="150000"/>
              </a:lnSpc>
              <a:buClr>
                <a:srgbClr val="91268E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2073" dirty="0">
                <a:solidFill>
                  <a:srgbClr val="323030">
                    <a:lumMod val="75000"/>
                    <a:lumOff val="25000"/>
                  </a:srgbClr>
                </a:solidFill>
              </a:rPr>
              <a:t>Help with financial problems</a:t>
            </a:r>
          </a:p>
          <a:p>
            <a:pPr marL="323279" indent="-323279">
              <a:lnSpc>
                <a:spcPct val="150000"/>
              </a:lnSpc>
              <a:buClr>
                <a:srgbClr val="91268E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2073" dirty="0">
                <a:solidFill>
                  <a:srgbClr val="323030">
                    <a:lumMod val="75000"/>
                    <a:lumOff val="25000"/>
                  </a:srgbClr>
                </a:solidFill>
              </a:rPr>
              <a:t>Counselling for personal relationships</a:t>
            </a:r>
          </a:p>
          <a:p>
            <a:pPr marL="323279" indent="-323279">
              <a:lnSpc>
                <a:spcPct val="150000"/>
              </a:lnSpc>
              <a:buClr>
                <a:srgbClr val="91268E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2073" dirty="0">
                <a:solidFill>
                  <a:srgbClr val="323030">
                    <a:lumMod val="75000"/>
                    <a:lumOff val="25000"/>
                  </a:srgbClr>
                </a:solidFill>
              </a:rPr>
              <a:t>Bereavement counselling</a:t>
            </a:r>
          </a:p>
        </p:txBody>
      </p:sp>
    </p:spTree>
    <p:extLst>
      <p:ext uri="{BB962C8B-B14F-4D97-AF65-F5344CB8AC3E}">
        <p14:creationId xmlns:p14="http://schemas.microsoft.com/office/powerpoint/2010/main" val="2362249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246" y="1864181"/>
            <a:ext cx="8870680" cy="4572680"/>
          </a:xfrm>
        </p:spPr>
        <p:txBody>
          <a:bodyPr/>
          <a:lstStyle/>
          <a:p>
            <a:endParaRPr lang="en-GB" sz="1800" dirty="0"/>
          </a:p>
          <a:p>
            <a:pPr fontAlgn="base"/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accent3"/>
              </a:buClr>
              <a:buSzPct val="80000"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accent3"/>
              </a:buClr>
              <a:buSzPct val="80000"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accent3"/>
              </a:buClr>
              <a:buSzPct val="80000"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accent3"/>
              </a:buClr>
              <a:buSzPct val="80000"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0389" y="425773"/>
            <a:ext cx="8856390" cy="958938"/>
          </a:xfrm>
        </p:spPr>
        <p:txBody>
          <a:bodyPr/>
          <a:lstStyle/>
          <a:p>
            <a:r>
              <a:rPr lang="en-GB" sz="3000" b="0" dirty="0"/>
              <a:t>BWC Website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74" y="1125815"/>
            <a:ext cx="9790223" cy="566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10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659" y="393539"/>
            <a:ext cx="9623425" cy="647700"/>
          </a:xfrm>
        </p:spPr>
        <p:txBody>
          <a:bodyPr/>
          <a:lstStyle/>
          <a:p>
            <a:r>
              <a:rPr lang="en-GB" sz="3200" dirty="0">
                <a:solidFill>
                  <a:srgbClr val="91278F"/>
                </a:solidFill>
              </a:rPr>
              <a:t>The rise of social wellbeing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943702"/>
            <a:ext cx="9704719" cy="6085748"/>
          </a:xfrm>
        </p:spPr>
        <p:txBody>
          <a:bodyPr/>
          <a:lstStyle/>
          <a:p>
            <a:endParaRPr lang="en-GB" sz="1600" dirty="0"/>
          </a:p>
          <a:p>
            <a:r>
              <a:rPr lang="en-GB" sz="1600" dirty="0"/>
              <a:t>2020 - Most major companies have a wellbeing strategy in place. </a:t>
            </a:r>
          </a:p>
          <a:p>
            <a:endParaRPr lang="en-GB" sz="1600" dirty="0"/>
          </a:p>
          <a:p>
            <a:r>
              <a:rPr lang="en-GB" sz="1600" dirty="0"/>
              <a:t>However, most pay little attention to social wellbeing, focusing instead on  physical health, financial wellbeing and  mental health</a:t>
            </a:r>
          </a:p>
          <a:p>
            <a:endParaRPr lang="en-GB" sz="1600" dirty="0"/>
          </a:p>
          <a:p>
            <a:r>
              <a:rPr lang="en-GB" sz="1600" dirty="0"/>
              <a:t>Social wellbeing was the tricky one - how do you address it?</a:t>
            </a:r>
          </a:p>
          <a:p>
            <a:endParaRPr lang="en-GB" sz="1600" dirty="0"/>
          </a:p>
          <a:p>
            <a:r>
              <a:rPr lang="en-GB" sz="1600" dirty="0"/>
              <a:t>The pandemic has changed everything – employers are concerned about the impact of long periods of isolation on employee wellbeing</a:t>
            </a:r>
          </a:p>
          <a:p>
            <a:endParaRPr lang="en-GB" sz="1600" dirty="0"/>
          </a:p>
          <a:p>
            <a:r>
              <a:rPr lang="en-GB" sz="1600" dirty="0"/>
              <a:t>The pandemic has seen a surge of mental health cases with an expected 500k new ones by the end of the pandemic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300" dirty="0"/>
              <a:t>?</a:t>
            </a:r>
          </a:p>
        </p:txBody>
      </p:sp>
      <p:pic>
        <p:nvPicPr>
          <p:cNvPr id="4" name="Picture 3" descr="Screen Shot 2021-03-22 at 13.08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059" y="4846664"/>
            <a:ext cx="4115845" cy="22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82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511" y="305068"/>
            <a:ext cx="9355741" cy="647700"/>
          </a:xfrm>
        </p:spPr>
        <p:txBody>
          <a:bodyPr/>
          <a:lstStyle/>
          <a:p>
            <a:r>
              <a:rPr lang="en-GB" sz="3200" dirty="0">
                <a:solidFill>
                  <a:srgbClr val="91278F"/>
                </a:solidFill>
              </a:rPr>
              <a:t>Social wellbeing – why is it  so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812" y="1003300"/>
            <a:ext cx="6929288" cy="617098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600" dirty="0">
              <a:solidFill>
                <a:srgbClr val="2D2D8A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2D2D8A"/>
                </a:solidFill>
              </a:rPr>
              <a:t>Social wellbeing is important  because we’re social animals</a:t>
            </a:r>
          </a:p>
          <a:p>
            <a:pPr marL="0" indent="0">
              <a:buNone/>
            </a:pPr>
            <a:endParaRPr lang="en-GB" sz="1600" dirty="0">
              <a:solidFill>
                <a:srgbClr val="2D2D8A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2D2D8A"/>
                </a:solidFill>
              </a:rPr>
              <a:t>Social relationships are really vital to our health and wellbeing  </a:t>
            </a:r>
          </a:p>
          <a:p>
            <a:pPr marL="0" indent="0">
              <a:buNone/>
            </a:pPr>
            <a:endParaRPr lang="en-GB" sz="1600" dirty="0">
              <a:solidFill>
                <a:srgbClr val="2D2D8A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2D2D8A"/>
                </a:solidFill>
              </a:rPr>
              <a:t>Having close personal relationships has been found to be a better predictor of long-term life satisfaction than money, IQ, or fame. </a:t>
            </a:r>
          </a:p>
          <a:p>
            <a:pPr marL="0" indent="0">
              <a:buNone/>
            </a:pPr>
            <a:endParaRPr lang="en-GB" sz="1600" dirty="0">
              <a:solidFill>
                <a:srgbClr val="2D2D8A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2D2D8A"/>
                </a:solidFill>
              </a:rPr>
              <a:t>Studies have found that even small-scale exchanges  with other people make a big difference to our wellbeing, </a:t>
            </a:r>
          </a:p>
          <a:p>
            <a:pPr marL="0" indent="0">
              <a:buNone/>
            </a:pPr>
            <a:endParaRPr lang="en-GB" sz="1600" dirty="0">
              <a:solidFill>
                <a:srgbClr val="2D2D8A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2D2D8A"/>
                </a:solidFill>
              </a:rPr>
              <a:t>Loneliness -  the lack of social connection, has the same negative health impact as smoking 15 cigarettes a day . </a:t>
            </a:r>
          </a:p>
          <a:p>
            <a:pPr marL="0" indent="0">
              <a:buNone/>
            </a:pPr>
            <a:endParaRPr lang="en-GB" sz="1600" dirty="0">
              <a:solidFill>
                <a:srgbClr val="2D2D8A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2D2D8A"/>
                </a:solidFill>
              </a:rPr>
              <a:t>Solitary confinement produces psychological damage - hallucinations; panic attacks; paranoia; hypersensitivity and difficulties with thinking, concentration and memory.</a:t>
            </a:r>
          </a:p>
          <a:p>
            <a:pPr marL="0" indent="0">
              <a:buNone/>
            </a:pPr>
            <a:endParaRPr lang="en-GB" sz="1400" b="1" dirty="0"/>
          </a:p>
        </p:txBody>
      </p:sp>
      <p:pic>
        <p:nvPicPr>
          <p:cNvPr id="4" name="Picture 3" descr="Screen Shot 2021-03-22 at 14.17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1638300"/>
            <a:ext cx="21971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78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1" y="192330"/>
            <a:ext cx="9733860" cy="595070"/>
          </a:xfrm>
        </p:spPr>
        <p:txBody>
          <a:bodyPr/>
          <a:lstStyle/>
          <a:p>
            <a:r>
              <a:rPr lang="en-GB" sz="3200" dirty="0">
                <a:solidFill>
                  <a:srgbClr val="91278F"/>
                </a:solidFill>
              </a:rPr>
              <a:t>What do we mean by loneliness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3" y="622300"/>
            <a:ext cx="6656387" cy="6280149"/>
          </a:xfrm>
        </p:spPr>
        <p:txBody>
          <a:bodyPr/>
          <a:lstStyle/>
          <a:p>
            <a:pPr marL="0" indent="0">
              <a:buNone/>
            </a:pPr>
            <a:endParaRPr lang="en-GB" sz="1500" dirty="0">
              <a:solidFill>
                <a:srgbClr val="2D2D8A"/>
              </a:solidFill>
            </a:endParaRPr>
          </a:p>
          <a:p>
            <a:pPr marL="0" indent="0">
              <a:buNone/>
            </a:pPr>
            <a:r>
              <a:rPr lang="en-GB" sz="1500" b="1" dirty="0">
                <a:solidFill>
                  <a:srgbClr val="2D2D8A"/>
                </a:solidFill>
              </a:rPr>
              <a:t>“</a:t>
            </a:r>
            <a:r>
              <a:rPr lang="en-GB" sz="1500" dirty="0">
                <a:solidFill>
                  <a:schemeClr val="accent6"/>
                </a:solidFill>
              </a:rPr>
              <a:t>Loneliness is a  subjective, unwelcome feeling of lack, or loss, of companionship. It happens when we have a mismatch between the quantity and quality of social relationships that we have, and those that we want.” </a:t>
            </a:r>
            <a:r>
              <a:rPr lang="en-GB" sz="1500" i="1" dirty="0">
                <a:solidFill>
                  <a:schemeClr val="accent6"/>
                </a:solidFill>
              </a:rPr>
              <a:t>From UK government’s loneliness strategy </a:t>
            </a:r>
          </a:p>
          <a:p>
            <a:pPr marL="0" indent="0">
              <a:buNone/>
            </a:pPr>
            <a:endParaRPr lang="en-GB" sz="1500" i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1500" dirty="0">
                <a:solidFill>
                  <a:schemeClr val="accent6"/>
                </a:solidFill>
              </a:rPr>
              <a:t>Approximately 9m adults in the UK, more than a fifth of the population, “often or always” feel lonely -</a:t>
            </a:r>
            <a:r>
              <a:rPr lang="en-GB" sz="1500" i="1" dirty="0">
                <a:solidFill>
                  <a:schemeClr val="accent6"/>
                </a:solidFill>
              </a:rPr>
              <a:t>Red Cross</a:t>
            </a:r>
          </a:p>
          <a:p>
            <a:pPr marL="0" indent="0">
              <a:buNone/>
            </a:pPr>
            <a:endParaRPr lang="en-GB" sz="1500" i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1500" dirty="0">
                <a:solidFill>
                  <a:schemeClr val="accent6"/>
                </a:solidFill>
              </a:rPr>
              <a:t>It’s not just a UK problem but worldwide. Almost (46%) of US people feel lonely some or all of the time </a:t>
            </a:r>
            <a:r>
              <a:rPr lang="en-GB" sz="1500" i="1" dirty="0">
                <a:solidFill>
                  <a:schemeClr val="accent6"/>
                </a:solidFill>
              </a:rPr>
              <a:t> </a:t>
            </a:r>
            <a:r>
              <a:rPr lang="en-GB" sz="1500" i="1" dirty="0" err="1">
                <a:solidFill>
                  <a:schemeClr val="accent6"/>
                </a:solidFill>
              </a:rPr>
              <a:t>Ipsos</a:t>
            </a:r>
            <a:endParaRPr lang="en-GB" sz="1500" i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GB" sz="1500" i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1500" dirty="0">
                <a:solidFill>
                  <a:schemeClr val="accent6"/>
                </a:solidFill>
              </a:rPr>
              <a:t>1.02m office workers say they feel chronically lonely</a:t>
            </a:r>
          </a:p>
          <a:p>
            <a:pPr marL="0" indent="0">
              <a:buNone/>
            </a:pPr>
            <a:endParaRPr lang="en-GB" sz="15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1500" dirty="0">
                <a:solidFill>
                  <a:schemeClr val="accent6"/>
                </a:solidFill>
              </a:rPr>
              <a:t>It’s a widespread misconception that the elderly are the loneliest group in society – it’s the young.</a:t>
            </a:r>
          </a:p>
          <a:p>
            <a:pPr marL="0" indent="0">
              <a:buNone/>
            </a:pPr>
            <a:endParaRPr lang="en-GB" sz="1500" dirty="0">
              <a:solidFill>
                <a:srgbClr val="2D2D8A"/>
              </a:solidFill>
            </a:endParaRPr>
          </a:p>
          <a:p>
            <a:pPr marL="0" indent="0">
              <a:buNone/>
            </a:pPr>
            <a:r>
              <a:rPr lang="en-GB" sz="1500" dirty="0">
                <a:solidFill>
                  <a:srgbClr val="2D2D8A"/>
                </a:solidFill>
              </a:rPr>
              <a:t>3/4 of GPs have said they are seeing between 1 and 5 people a day suffering with loneliness. </a:t>
            </a:r>
          </a:p>
          <a:p>
            <a:pPr marL="0" indent="0">
              <a:buNone/>
            </a:pPr>
            <a:endParaRPr lang="en-GB" sz="1500" dirty="0">
              <a:solidFill>
                <a:srgbClr val="2D2D8A"/>
              </a:solidFill>
            </a:endParaRPr>
          </a:p>
          <a:p>
            <a:pPr marL="0" indent="0">
              <a:buNone/>
            </a:pPr>
            <a:r>
              <a:rPr lang="en-GB" sz="1500" dirty="0">
                <a:solidFill>
                  <a:srgbClr val="2D2D8A"/>
                </a:solidFill>
              </a:rPr>
              <a:t>In 2018 a Minister for Loneliness was appointed - Tracy Crouch</a:t>
            </a:r>
          </a:p>
          <a:p>
            <a:pPr marL="0" indent="0">
              <a:buNone/>
            </a:pPr>
            <a:endParaRPr lang="en-GB" sz="1400" i="1" dirty="0">
              <a:solidFill>
                <a:srgbClr val="2D2D8A"/>
              </a:solidFill>
            </a:endParaRPr>
          </a:p>
          <a:p>
            <a:pPr marL="0" indent="0">
              <a:buNone/>
            </a:pPr>
            <a:endParaRPr lang="en-GB" sz="1400" i="1" dirty="0">
              <a:solidFill>
                <a:schemeClr val="tx1"/>
              </a:solidFill>
            </a:endParaRPr>
          </a:p>
        </p:txBody>
      </p:sp>
      <p:pic>
        <p:nvPicPr>
          <p:cNvPr id="5" name="Picture 4" descr="Screen Shot 2021-03-22 at 16.32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00" y="1727200"/>
            <a:ext cx="23241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43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535" y="255830"/>
            <a:ext cx="9623425" cy="352102"/>
          </a:xfrm>
        </p:spPr>
        <p:txBody>
          <a:bodyPr/>
          <a:lstStyle/>
          <a:p>
            <a:r>
              <a:rPr lang="en-GB" sz="3200" dirty="0">
                <a:solidFill>
                  <a:srgbClr val="91278F"/>
                </a:solidFill>
              </a:rPr>
              <a:t>Why is there so much loneliness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3" y="490376"/>
            <a:ext cx="7062787" cy="6551773"/>
          </a:xfrm>
        </p:spPr>
        <p:txBody>
          <a:bodyPr/>
          <a:lstStyle/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700" dirty="0"/>
              <a:t>The number of people living on their own has increased by 16% in the last 20 years. </a:t>
            </a:r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r>
              <a:rPr lang="en-GB" sz="1700" dirty="0"/>
              <a:t>There has been a decline is social connection as we became more wealthy </a:t>
            </a:r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r>
              <a:rPr lang="en-GB" sz="1700" dirty="0"/>
              <a:t>The most technologically connected generation are also showing the greatest signs of loneliness. </a:t>
            </a:r>
            <a:r>
              <a:rPr lang="en-GB" sz="1700" dirty="0" err="1"/>
              <a:t>YouGov</a:t>
            </a:r>
            <a:r>
              <a:rPr lang="en-GB" sz="1700" dirty="0"/>
              <a:t>, found 31% of 18 - 24-year-olds feel lonely often, or all of the time. </a:t>
            </a:r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r>
              <a:rPr lang="en-GB" sz="1700" dirty="0"/>
              <a:t>Social media may have a role to play for  some age demographics. Individuals who spend more time on social media every day felt lonelier than those who spent less.</a:t>
            </a:r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r>
              <a:rPr lang="en-GB" sz="1700" dirty="0"/>
              <a:t>48% of us believe people are getting lonelier in general -  </a:t>
            </a:r>
            <a:r>
              <a:rPr lang="en-GB" sz="1700" i="1" dirty="0"/>
              <a:t>Mental Health Foundation</a:t>
            </a:r>
          </a:p>
          <a:p>
            <a:pPr marL="0" indent="0">
              <a:buNone/>
            </a:pPr>
            <a:endParaRPr lang="en-GB" sz="1200" dirty="0"/>
          </a:p>
          <a:p>
            <a:pPr marL="0" lvl="0" indent="0">
              <a:buNone/>
            </a:pPr>
            <a:endParaRPr lang="en-GB" sz="1600" dirty="0"/>
          </a:p>
          <a:p>
            <a:pPr marL="0" lvl="0" indent="0">
              <a:buNone/>
            </a:pPr>
            <a:endParaRPr lang="en-GB" sz="1600" dirty="0"/>
          </a:p>
          <a:p>
            <a:r>
              <a:rPr lang="en-GB" sz="1600" dirty="0"/>
              <a:t>.</a:t>
            </a:r>
          </a:p>
          <a:p>
            <a:pPr marL="0" lvl="0" indent="0">
              <a:buNone/>
            </a:pPr>
            <a:endParaRPr lang="en-GB" sz="1600" dirty="0"/>
          </a:p>
        </p:txBody>
      </p:sp>
      <p:pic>
        <p:nvPicPr>
          <p:cNvPr id="4" name="Picture 3" descr="Screen Shot 2021-03-22 at 17.13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1435100"/>
            <a:ext cx="2489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52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387" y="260350"/>
            <a:ext cx="9623425" cy="647700"/>
          </a:xfrm>
        </p:spPr>
        <p:txBody>
          <a:bodyPr/>
          <a:lstStyle/>
          <a:p>
            <a:r>
              <a:rPr lang="en-GB" sz="3200" dirty="0">
                <a:solidFill>
                  <a:srgbClr val="91278F"/>
                </a:solidFill>
              </a:rPr>
              <a:t>Loneliness during the pandemic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463" y="995131"/>
            <a:ext cx="7098937" cy="5871209"/>
          </a:xfrm>
        </p:spPr>
        <p:txBody>
          <a:bodyPr/>
          <a:lstStyle/>
          <a:p>
            <a:endParaRPr lang="en-GB" sz="1600" dirty="0"/>
          </a:p>
          <a:p>
            <a:r>
              <a:rPr lang="en-GB" sz="1600" dirty="0"/>
              <a:t>Nearly a third of UK adults are suffering from loneliness in the latest lockdown </a:t>
            </a:r>
            <a:r>
              <a:rPr lang="en-GB" sz="1600" i="1" dirty="0"/>
              <a:t>Office of National Statistics (ONS)</a:t>
            </a:r>
          </a:p>
          <a:p>
            <a:endParaRPr lang="en-GB" sz="1600" i="1" dirty="0"/>
          </a:p>
          <a:p>
            <a:r>
              <a:rPr lang="en-GB" sz="1600" dirty="0"/>
              <a:t>Between 10 and 14 February, 29% of adults reported being lonely at times. Last year between 3 April and 3 May,  it was just 5%.</a:t>
            </a:r>
          </a:p>
          <a:p>
            <a:endParaRPr lang="en-GB" sz="1600" dirty="0"/>
          </a:p>
          <a:p>
            <a:r>
              <a:rPr lang="en-GB" sz="1600" dirty="0"/>
              <a:t>Young people have again been disproportionately affected  In a </a:t>
            </a:r>
            <a:r>
              <a:rPr lang="en-GB" sz="1600" dirty="0" err="1"/>
              <a:t>Covid</a:t>
            </a:r>
            <a:r>
              <a:rPr lang="en-GB" sz="1600" dirty="0"/>
              <a:t> impact survey, 80% of people under age 30 reported feeling lonely, depressed, hopeless, or nervous. 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Overall the groups most affected by loneliness were the following. These remain the same as they were before  the lockdowns:</a:t>
            </a:r>
          </a:p>
          <a:p>
            <a:pPr marL="0" lvl="0" indent="0">
              <a:buNone/>
            </a:pPr>
            <a:r>
              <a:rPr lang="en-GB" sz="1600" dirty="0"/>
              <a:t>    </a:t>
            </a:r>
            <a:r>
              <a:rPr lang="en-GB" sz="1600" i="1" dirty="0"/>
              <a:t>The young</a:t>
            </a:r>
          </a:p>
          <a:p>
            <a:pPr marL="0" lvl="0" indent="0">
              <a:buNone/>
            </a:pPr>
            <a:r>
              <a:rPr lang="en-GB" sz="1600" i="1" dirty="0"/>
              <a:t>  , Those who live alone</a:t>
            </a:r>
          </a:p>
          <a:p>
            <a:pPr marL="0" lvl="0" indent="0">
              <a:buNone/>
            </a:pPr>
            <a:r>
              <a:rPr lang="en-GB" sz="1600" i="1" dirty="0"/>
              <a:t>    People on on low incomes</a:t>
            </a:r>
          </a:p>
          <a:p>
            <a:pPr marL="0" lvl="0" indent="0">
              <a:buNone/>
            </a:pPr>
            <a:r>
              <a:rPr lang="en-GB" sz="1600" i="1" dirty="0"/>
              <a:t>    The unemployed</a:t>
            </a:r>
          </a:p>
          <a:p>
            <a:pPr marL="0" lvl="0" indent="0">
              <a:buNone/>
            </a:pPr>
            <a:r>
              <a:rPr lang="en-GB" sz="1600" i="1" dirty="0"/>
              <a:t>    People who are living with a mental health condition.</a:t>
            </a:r>
          </a:p>
          <a:p>
            <a:pPr marL="0" indent="0">
              <a:buNone/>
            </a:pPr>
            <a:r>
              <a:rPr lang="en-GB" sz="1400" dirty="0"/>
              <a:t>.</a:t>
            </a:r>
          </a:p>
          <a:p>
            <a:endParaRPr lang="en-GB" sz="1400" dirty="0"/>
          </a:p>
          <a:p>
            <a:endParaRPr lang="en-GB" sz="1400" dirty="0"/>
          </a:p>
        </p:txBody>
      </p:sp>
      <p:pic>
        <p:nvPicPr>
          <p:cNvPr id="4" name="Picture 3" descr="Screen Shot 2021-03-22 at 17.50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663700"/>
            <a:ext cx="25400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51666"/>
      </p:ext>
    </p:extLst>
  </p:cSld>
  <p:clrMapOvr>
    <a:masterClrMapping/>
  </p:clrMapOvr>
</p:sld>
</file>

<file path=ppt/theme/theme1.xml><?xml version="1.0" encoding="utf-8"?>
<a:theme xmlns:a="http://schemas.openxmlformats.org/drawingml/2006/main" name="Blonde Woman">
  <a:themeElements>
    <a:clrScheme name="Man &amp; Ch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n &amp; Ch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n &amp; Ch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n &amp; Chil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n &amp; Chil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n &amp; Chil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n &amp; Chil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n &amp; Chil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n &amp; Chil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n &amp; Chil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n &amp; Chil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n &amp; Chil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n &amp; Chil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n &amp; Chil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andfather &amp; Grandaughter">
  <a:themeElements>
    <a:clrScheme name="Man &amp; Child Read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n &amp; Child Read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n &amp; Child Read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n &amp; Child Read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n &amp; Child Read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n &amp; Child Read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n &amp; Child Read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n &amp; Child Read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n &amp; Child Read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n &amp; Child Read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n &amp; Child Read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n &amp; Child Read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n &amp; Child Read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n &amp; Child Read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Happy Family">
  <a:themeElements>
    <a:clrScheme name="Hand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and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nd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nd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nd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nd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nd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nd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nd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nd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nd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nd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nd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her &amp; Baby">
  <a:themeElements>
    <a:clrScheme name="Wheelchai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eelchai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eelchai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elchai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elchai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elchai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elchai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elchai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eelchai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eelchai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eelchai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eelchai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eelchai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eelchai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her &amp; Daughter">
  <a:themeElements>
    <a:clrScheme name="Wheelchai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eelchai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eelchai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elchai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elchai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elchai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elchai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elchai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eelchai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eelchai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eelchai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eelchai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eelchai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eelchai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Young Couple">
  <a:themeElements>
    <a:clrScheme name="Wheelchai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eelchai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eelchai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elchai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elchai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elchai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elchai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elchai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eelchai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eelchai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eelchai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eelchai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eelchai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eelchai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lain">
  <a:themeElements>
    <a:clrScheme name="Pla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a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la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Custom 15">
      <a:dk1>
        <a:srgbClr val="323030"/>
      </a:dk1>
      <a:lt1>
        <a:srgbClr val="FFFFFF"/>
      </a:lt1>
      <a:dk2>
        <a:srgbClr val="8A7E76"/>
      </a:dk2>
      <a:lt2>
        <a:srgbClr val="F3F3F3"/>
      </a:lt2>
      <a:accent1>
        <a:srgbClr val="8CC63F"/>
      </a:accent1>
      <a:accent2>
        <a:srgbClr val="008E54"/>
      </a:accent2>
      <a:accent3>
        <a:srgbClr val="91268E"/>
      </a:accent3>
      <a:accent4>
        <a:srgbClr val="47267F"/>
      </a:accent4>
      <a:accent5>
        <a:srgbClr val="1C1463"/>
      </a:accent5>
      <a:accent6>
        <a:srgbClr val="008DD0"/>
      </a:accent6>
      <a:hlink>
        <a:srgbClr val="00AAE5"/>
      </a:hlink>
      <a:folHlink>
        <a:srgbClr val="00AAE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WC again" id="{84236CE1-97D8-E945-9E9A-3CCC9EF99DC5}" vid="{EE6959EB-2CBC-624A-B266-8F300FBD80A9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5118</TotalTime>
  <Words>1688</Words>
  <Application>Microsoft Office PowerPoint</Application>
  <PresentationFormat>Custom</PresentationFormat>
  <Paragraphs>202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Gotham</vt:lpstr>
      <vt:lpstr>Gotham Light</vt:lpstr>
      <vt:lpstr>Blonde Woman</vt:lpstr>
      <vt:lpstr>Grandfather &amp; Grandaughter</vt:lpstr>
      <vt:lpstr>Happy Family</vt:lpstr>
      <vt:lpstr>Mother &amp; Baby</vt:lpstr>
      <vt:lpstr>Mother &amp; Daughter</vt:lpstr>
      <vt:lpstr>Young Couple</vt:lpstr>
      <vt:lpstr>Plain</vt:lpstr>
      <vt:lpstr>Office Theme</vt:lpstr>
      <vt:lpstr>Social Wellbeing and Loneliness</vt:lpstr>
      <vt:lpstr>About us</vt:lpstr>
      <vt:lpstr>BWC services</vt:lpstr>
      <vt:lpstr>BWC Website</vt:lpstr>
      <vt:lpstr>The rise of social wellbeing </vt:lpstr>
      <vt:lpstr>Social wellbeing – why is it  so important?</vt:lpstr>
      <vt:lpstr>What do we mean by loneliness </vt:lpstr>
      <vt:lpstr>Why is there so much loneliness </vt:lpstr>
      <vt:lpstr>Loneliness during the pandemic</vt:lpstr>
      <vt:lpstr>The impact  of loneliness</vt:lpstr>
      <vt:lpstr>Prevalence of workplace loneliness 1 </vt:lpstr>
      <vt:lpstr>Prevalence of workplace loneliness 2 </vt:lpstr>
      <vt:lpstr>Why are people lonely at work?</vt:lpstr>
      <vt:lpstr>Who is lonely at work? </vt:lpstr>
      <vt:lpstr>Who is lonely at work?</vt:lpstr>
      <vt:lpstr>Personal experiences of loneliness </vt:lpstr>
      <vt:lpstr>Steps businesses can take 1</vt:lpstr>
      <vt:lpstr>Steps businesses can take 2</vt:lpstr>
      <vt:lpstr>PowerPoint Presentation</vt:lpstr>
    </vt:vector>
  </TitlesOfParts>
  <Company>Firedog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charis.hynds</dc:creator>
  <cp:lastModifiedBy>Paul Barrett</cp:lastModifiedBy>
  <cp:revision>371</cp:revision>
  <cp:lastPrinted>2021-03-23T17:26:20Z</cp:lastPrinted>
  <dcterms:created xsi:type="dcterms:W3CDTF">2011-03-29T14:45:41Z</dcterms:created>
  <dcterms:modified xsi:type="dcterms:W3CDTF">2021-05-27T11:43:55Z</dcterms:modified>
</cp:coreProperties>
</file>