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Lst>
  <p:notesMasterIdLst>
    <p:notesMasterId r:id="rId20"/>
  </p:notesMasterIdLst>
  <p:handoutMasterIdLst>
    <p:handoutMasterId r:id="rId21"/>
  </p:handoutMasterIdLst>
  <p:sldIdLst>
    <p:sldId id="256" r:id="rId3"/>
    <p:sldId id="332" r:id="rId4"/>
    <p:sldId id="333" r:id="rId5"/>
    <p:sldId id="313" r:id="rId6"/>
    <p:sldId id="314" r:id="rId7"/>
    <p:sldId id="309" r:id="rId8"/>
    <p:sldId id="335" r:id="rId9"/>
    <p:sldId id="336" r:id="rId10"/>
    <p:sldId id="323" r:id="rId11"/>
    <p:sldId id="321" r:id="rId12"/>
    <p:sldId id="319" r:id="rId13"/>
    <p:sldId id="334" r:id="rId14"/>
    <p:sldId id="315" r:id="rId15"/>
    <p:sldId id="330" r:id="rId16"/>
    <p:sldId id="327" r:id="rId17"/>
    <p:sldId id="318" r:id="rId18"/>
    <p:sldId id="329" r:id="rId19"/>
  </p:sldIdLst>
  <p:sldSz cx="10691813" cy="7559675"/>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C7B0A0B-27F4-4E4E-9AB4-7FAC5653BEB7}">
          <p14:sldIdLst>
            <p14:sldId id="256"/>
            <p14:sldId id="332"/>
            <p14:sldId id="333"/>
            <p14:sldId id="313"/>
            <p14:sldId id="314"/>
            <p14:sldId id="309"/>
            <p14:sldId id="335"/>
            <p14:sldId id="336"/>
            <p14:sldId id="323"/>
            <p14:sldId id="321"/>
            <p14:sldId id="319"/>
            <p14:sldId id="334"/>
            <p14:sldId id="315"/>
            <p14:sldId id="330"/>
            <p14:sldId id="327"/>
            <p14:sldId id="318"/>
            <p14:sldId id="329"/>
          </p14:sldIdLst>
        </p14:section>
        <p14:section name="End" id="{23523749-E531-424D-981F-87F026B8A153}">
          <p14:sldIdLst/>
        </p14:section>
      </p14:sectionLst>
    </p:ex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air Makhdumi" initials="O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2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86424"/>
  </p:normalViewPr>
  <p:slideViewPr>
    <p:cSldViewPr snapToGrid="0" snapToObjects="1" showGuides="1">
      <p:cViewPr varScale="1">
        <p:scale>
          <a:sx n="65" d="100"/>
          <a:sy n="65" d="100"/>
        </p:scale>
        <p:origin x="1709" y="62"/>
      </p:cViewPr>
      <p:guideLst>
        <p:guide orient="horz" pos="2381"/>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61" d="100"/>
          <a:sy n="161" d="100"/>
        </p:scale>
        <p:origin x="181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A33CCAF-8AF1-0946-B62E-48EC776C6C0F}" type="slidenum">
              <a:rPr lang="en-US" smtClean="0"/>
              <a:t>‹#›</a:t>
            </a:fld>
            <a:endParaRPr lang="en-US"/>
          </a:p>
        </p:txBody>
      </p:sp>
      <p:sp>
        <p:nvSpPr>
          <p:cNvPr id="6" name="Date Placeholder 5"/>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7D27B70-C003-1E4A-AE5B-B5FAFE6C8771}" type="datetimeFigureOut">
              <a:rPr lang="en-US" smtClean="0"/>
              <a:t>4/5/2022</a:t>
            </a:fld>
            <a:endParaRPr lang="en-US"/>
          </a:p>
        </p:txBody>
      </p:sp>
    </p:spTree>
    <p:extLst>
      <p:ext uri="{BB962C8B-B14F-4D97-AF65-F5344CB8AC3E}">
        <p14:creationId xmlns:p14="http://schemas.microsoft.com/office/powerpoint/2010/main" val="1542642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A9042B-0375-204B-B5E9-2B3681097283}" type="datetimeFigureOut">
              <a:rPr lang="en-US" smtClean="0"/>
              <a:t>4/5/2022</a:t>
            </a:fld>
            <a:endParaRPr lang="en-US"/>
          </a:p>
        </p:txBody>
      </p:sp>
      <p:sp>
        <p:nvSpPr>
          <p:cNvPr id="4" name="Slide Image Placeholder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2C91767-27A8-DD4F-A184-FC7849971FF3}" type="slidenum">
              <a:rPr lang="en-US" smtClean="0"/>
              <a:t>‹#›</a:t>
            </a:fld>
            <a:endParaRPr lang="en-US"/>
          </a:p>
        </p:txBody>
      </p:sp>
    </p:spTree>
    <p:extLst>
      <p:ext uri="{BB962C8B-B14F-4D97-AF65-F5344CB8AC3E}">
        <p14:creationId xmlns:p14="http://schemas.microsoft.com/office/powerpoint/2010/main" val="174266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91767-27A8-DD4F-A184-FC7849971FF3}" type="slidenum">
              <a:rPr lang="en-US" smtClean="0"/>
              <a:t>1</a:t>
            </a:fld>
            <a:endParaRPr lang="en-US"/>
          </a:p>
        </p:txBody>
      </p:sp>
    </p:spTree>
    <p:extLst>
      <p:ext uri="{BB962C8B-B14F-4D97-AF65-F5344CB8AC3E}">
        <p14:creationId xmlns:p14="http://schemas.microsoft.com/office/powerpoint/2010/main" val="165037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11</a:t>
            </a:fld>
            <a:endParaRPr lang="en-US" dirty="0"/>
          </a:p>
        </p:txBody>
      </p:sp>
    </p:spTree>
    <p:extLst>
      <p:ext uri="{BB962C8B-B14F-4D97-AF65-F5344CB8AC3E}">
        <p14:creationId xmlns:p14="http://schemas.microsoft.com/office/powerpoint/2010/main" val="2709819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12</a:t>
            </a:fld>
            <a:endParaRPr lang="en-US" dirty="0"/>
          </a:p>
        </p:txBody>
      </p:sp>
    </p:spTree>
    <p:extLst>
      <p:ext uri="{BB962C8B-B14F-4D97-AF65-F5344CB8AC3E}">
        <p14:creationId xmlns:p14="http://schemas.microsoft.com/office/powerpoint/2010/main" val="798362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13</a:t>
            </a:fld>
            <a:endParaRPr lang="en-US" dirty="0"/>
          </a:p>
        </p:txBody>
      </p:sp>
    </p:spTree>
    <p:extLst>
      <p:ext uri="{BB962C8B-B14F-4D97-AF65-F5344CB8AC3E}">
        <p14:creationId xmlns:p14="http://schemas.microsoft.com/office/powerpoint/2010/main" val="1646514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14</a:t>
            </a:fld>
            <a:endParaRPr lang="en-US" dirty="0"/>
          </a:p>
        </p:txBody>
      </p:sp>
    </p:spTree>
    <p:extLst>
      <p:ext uri="{BB962C8B-B14F-4D97-AF65-F5344CB8AC3E}">
        <p14:creationId xmlns:p14="http://schemas.microsoft.com/office/powerpoint/2010/main" val="1646514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15</a:t>
            </a:fld>
            <a:endParaRPr lang="en-US" dirty="0"/>
          </a:p>
        </p:txBody>
      </p:sp>
    </p:spTree>
    <p:extLst>
      <p:ext uri="{BB962C8B-B14F-4D97-AF65-F5344CB8AC3E}">
        <p14:creationId xmlns:p14="http://schemas.microsoft.com/office/powerpoint/2010/main" val="1840819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16</a:t>
            </a:fld>
            <a:endParaRPr lang="en-US" dirty="0"/>
          </a:p>
        </p:txBody>
      </p:sp>
    </p:spTree>
    <p:extLst>
      <p:ext uri="{BB962C8B-B14F-4D97-AF65-F5344CB8AC3E}">
        <p14:creationId xmlns:p14="http://schemas.microsoft.com/office/powerpoint/2010/main" val="73108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28959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653651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4</a:t>
            </a:fld>
            <a:endParaRPr lang="en-US" dirty="0"/>
          </a:p>
        </p:txBody>
      </p:sp>
    </p:spTree>
    <p:extLst>
      <p:ext uri="{BB962C8B-B14F-4D97-AF65-F5344CB8AC3E}">
        <p14:creationId xmlns:p14="http://schemas.microsoft.com/office/powerpoint/2010/main" val="382531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5</a:t>
            </a:fld>
            <a:endParaRPr lang="en-US" dirty="0"/>
          </a:p>
        </p:txBody>
      </p:sp>
    </p:spTree>
    <p:extLst>
      <p:ext uri="{BB962C8B-B14F-4D97-AF65-F5344CB8AC3E}">
        <p14:creationId xmlns:p14="http://schemas.microsoft.com/office/powerpoint/2010/main" val="259701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6</a:t>
            </a:fld>
            <a:endParaRPr lang="en-US" dirty="0"/>
          </a:p>
        </p:txBody>
      </p:sp>
    </p:spTree>
    <p:extLst>
      <p:ext uri="{BB962C8B-B14F-4D97-AF65-F5344CB8AC3E}">
        <p14:creationId xmlns:p14="http://schemas.microsoft.com/office/powerpoint/2010/main" val="900411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7</a:t>
            </a:fld>
            <a:endParaRPr lang="en-US" dirty="0"/>
          </a:p>
        </p:txBody>
      </p:sp>
    </p:spTree>
    <p:extLst>
      <p:ext uri="{BB962C8B-B14F-4D97-AF65-F5344CB8AC3E}">
        <p14:creationId xmlns:p14="http://schemas.microsoft.com/office/powerpoint/2010/main" val="1671261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8</a:t>
            </a:fld>
            <a:endParaRPr lang="en-US" dirty="0"/>
          </a:p>
        </p:txBody>
      </p:sp>
    </p:spTree>
    <p:extLst>
      <p:ext uri="{BB962C8B-B14F-4D97-AF65-F5344CB8AC3E}">
        <p14:creationId xmlns:p14="http://schemas.microsoft.com/office/powerpoint/2010/main" val="29555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2C91767-27A8-DD4F-A184-FC7849971FF3}" type="slidenum">
              <a:rPr lang="en-US" smtClean="0"/>
              <a:t>9</a:t>
            </a:fld>
            <a:endParaRPr lang="en-US" dirty="0"/>
          </a:p>
        </p:txBody>
      </p:sp>
    </p:spTree>
    <p:extLst>
      <p:ext uri="{BB962C8B-B14F-4D97-AF65-F5344CB8AC3E}">
        <p14:creationId xmlns:p14="http://schemas.microsoft.com/office/powerpoint/2010/main" val="2286517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91278F">
            <a:alpha val="70000"/>
          </a:srgbClr>
        </a:solidFill>
        <a:effectLst/>
      </p:bgPr>
    </p:bg>
    <p:spTree>
      <p:nvGrpSpPr>
        <p:cNvPr id="1" name=""/>
        <p:cNvGrpSpPr/>
        <p:nvPr/>
      </p:nvGrpSpPr>
      <p:grpSpPr>
        <a:xfrm>
          <a:off x="0" y="0"/>
          <a:ext cx="0" cy="0"/>
          <a:chOff x="0" y="0"/>
          <a:chExt cx="0" cy="0"/>
        </a:xfrm>
      </p:grpSpPr>
      <p:sp>
        <p:nvSpPr>
          <p:cNvPr id="4" name="Rectangle 3"/>
          <p:cNvSpPr/>
          <p:nvPr userDrawn="1"/>
        </p:nvSpPr>
        <p:spPr>
          <a:xfrm>
            <a:off x="0" y="5814132"/>
            <a:ext cx="10691813" cy="1745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913084" y="904875"/>
            <a:ext cx="8633871" cy="3980276"/>
          </a:xfrm>
        </p:spPr>
        <p:txBody>
          <a:bodyPr lIns="0" tIns="0" rIns="0" bIns="0" anchor="ctr" anchorCtr="0">
            <a:normAutofit/>
          </a:bodyPr>
          <a:lstStyle>
            <a:lvl1pPr algn="l">
              <a:defRPr sz="4000" b="0" i="0" baseline="0">
                <a:solidFill>
                  <a:schemeClr val="bg1"/>
                </a:solidFill>
                <a:latin typeface="Arial" charset="0"/>
                <a:ea typeface="Arial" charset="0"/>
                <a:cs typeface="Arial" charset="0"/>
              </a:defRPr>
            </a:lvl1pPr>
          </a:lstStyle>
          <a:p>
            <a:r>
              <a:rPr lang="en-US" dirty="0"/>
              <a:t>Bank Workers Charity Proposition</a:t>
            </a:r>
          </a:p>
        </p:txBody>
      </p:sp>
      <p:sp>
        <p:nvSpPr>
          <p:cNvPr id="6" name="Subtitle 2"/>
          <p:cNvSpPr>
            <a:spLocks noGrp="1"/>
          </p:cNvSpPr>
          <p:nvPr>
            <p:ph type="subTitle" idx="1" hasCustomPrompt="1"/>
          </p:nvPr>
        </p:nvSpPr>
        <p:spPr>
          <a:xfrm>
            <a:off x="913085" y="6229241"/>
            <a:ext cx="8864082" cy="1101906"/>
          </a:xfrm>
        </p:spPr>
        <p:txBody>
          <a:bodyPr>
            <a:normAutofit/>
          </a:bodyPr>
          <a:lstStyle>
            <a:lvl1pPr marL="0" indent="0" algn="l">
              <a:buNone/>
              <a:defRPr sz="2500" b="0" i="0" baseline="0">
                <a:solidFill>
                  <a:schemeClr val="tx1">
                    <a:lumMod val="75000"/>
                    <a:lumOff val="25000"/>
                  </a:schemeClr>
                </a:solidFill>
                <a:latin typeface="Arial" charset="0"/>
                <a:ea typeface="Arial" charset="0"/>
                <a:cs typeface="Arial"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a:t>Omair Makhdumi</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45893" y="6438516"/>
            <a:ext cx="1788597" cy="4967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pact slide (Set)">
    <p:spTree>
      <p:nvGrpSpPr>
        <p:cNvPr id="1" name=""/>
        <p:cNvGrpSpPr/>
        <p:nvPr/>
      </p:nvGrpSpPr>
      <p:grpSpPr>
        <a:xfrm>
          <a:off x="0" y="0"/>
          <a:ext cx="0" cy="0"/>
          <a:chOff x="0" y="0"/>
          <a:chExt cx="0" cy="0"/>
        </a:xfrm>
      </p:grpSpPr>
      <p:sp>
        <p:nvSpPr>
          <p:cNvPr id="5" name="TextBox 4"/>
          <p:cNvSpPr txBox="1"/>
          <p:nvPr userDrawn="1"/>
        </p:nvSpPr>
        <p:spPr>
          <a:xfrm>
            <a:off x="904875" y="904875"/>
            <a:ext cx="6953250" cy="1566863"/>
          </a:xfrm>
          <a:prstGeom prst="rect">
            <a:avLst/>
          </a:prstGeom>
          <a:noFill/>
        </p:spPr>
        <p:txBody>
          <a:bodyPr wrap="square" lIns="0" tIns="0" rIns="0" bIns="0" rtlCol="0">
            <a:noAutofit/>
          </a:bodyPr>
          <a:lstStyle/>
          <a:p>
            <a:r>
              <a:rPr lang="en-US" sz="4000" b="0" i="0" kern="1200" dirty="0">
                <a:solidFill>
                  <a:srgbClr val="91278F"/>
                </a:solidFill>
                <a:latin typeface="Arial" charset="0"/>
                <a:ea typeface="Arial" charset="0"/>
                <a:cs typeface="Arial" charset="0"/>
              </a:rPr>
              <a:t>What impact are we having?</a:t>
            </a:r>
          </a:p>
        </p:txBody>
      </p:sp>
      <p:sp>
        <p:nvSpPr>
          <p:cNvPr id="6" name="Rectangle 5"/>
          <p:cNvSpPr/>
          <p:nvPr userDrawn="1"/>
        </p:nvSpPr>
        <p:spPr>
          <a:xfrm>
            <a:off x="904875" y="3562096"/>
            <a:ext cx="8864600" cy="346249"/>
          </a:xfrm>
          <a:prstGeom prst="rect">
            <a:avLst/>
          </a:prstGeom>
        </p:spPr>
        <p:txBody>
          <a:bodyPr wrap="square" lIns="0" tIns="0" rIns="0" bIns="0" numCol="4" spcCol="360000">
            <a:noAutofit/>
          </a:bodyPr>
          <a:lstStyle/>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tx2"/>
                </a:solidFill>
                <a:latin typeface="Arial" charset="0"/>
                <a:ea typeface="Arial" charset="0"/>
                <a:cs typeface="Arial" charset="0"/>
              </a:rPr>
              <a:t>9,500</a:t>
            </a:r>
          </a:p>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tx2"/>
                </a:solidFill>
                <a:latin typeface="Arial" charset="0"/>
                <a:ea typeface="Arial" charset="0"/>
                <a:cs typeface="Arial" charset="0"/>
              </a:rPr>
              <a:t>£770,000</a:t>
            </a:r>
          </a:p>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tx2"/>
                </a:solidFill>
                <a:latin typeface="Arial" charset="0"/>
                <a:ea typeface="Arial" charset="0"/>
                <a:cs typeface="Arial" charset="0"/>
              </a:rPr>
              <a:t>96%</a:t>
            </a:r>
          </a:p>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tx2"/>
                </a:solidFill>
                <a:latin typeface="Arial" charset="0"/>
                <a:ea typeface="Arial" charset="0"/>
                <a:cs typeface="Arial" charset="0"/>
              </a:rPr>
              <a:t>92%</a:t>
            </a:r>
          </a:p>
        </p:txBody>
      </p:sp>
      <p:sp>
        <p:nvSpPr>
          <p:cNvPr id="11" name="Oval 10"/>
          <p:cNvSpPr>
            <a:spLocks noChangeAspect="1"/>
          </p:cNvSpPr>
          <p:nvPr userDrawn="1"/>
        </p:nvSpPr>
        <p:spPr>
          <a:xfrm>
            <a:off x="914401"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926377" y="2592623"/>
            <a:ext cx="720000" cy="720000"/>
          </a:xfrm>
          <a:prstGeom prst="ellipse">
            <a:avLst/>
          </a:prstGeom>
          <a:blipFill dpi="0" rotWithShape="1">
            <a:blip r:embed="rId2" cstate="screen">
              <a:extLst>
                <a:ext uri="{28A0092B-C50C-407E-A947-70E740481C1C}">
                  <a14:useLocalDpi xmlns:a14="http://schemas.microsoft.com/office/drawing/2010/main"/>
                </a:ext>
              </a:extLst>
            </a:blip>
            <a:srcRect/>
            <a:stretch>
              <a:fillRect l="15000" t="15000" r="15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3214688"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userDrawn="1"/>
        </p:nvSpPr>
        <p:spPr>
          <a:xfrm>
            <a:off x="5502999"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userDrawn="1"/>
        </p:nvSpPr>
        <p:spPr>
          <a:xfrm>
            <a:off x="7791310"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04875" y="4090734"/>
            <a:ext cx="8864600" cy="752729"/>
          </a:xfrm>
          <a:prstGeom prst="rect">
            <a:avLst/>
          </a:prstGeom>
        </p:spPr>
        <p:txBody>
          <a:bodyPr wrap="square" lIns="0" tIns="0" rIns="0" bIns="0" numCol="4" spcCol="360000">
            <a:noAutofit/>
          </a:bodyPr>
          <a:lstStyle/>
          <a:p>
            <a:pPr marL="0" lvl="0" indent="0" algn="l" defTabSz="1007943" rtl="0" eaLnBrk="1" latinLnBrk="0" hangingPunct="1">
              <a:lnSpc>
                <a:spcPct val="90000"/>
              </a:lnSpc>
              <a:spcBef>
                <a:spcPts val="1102"/>
              </a:spcBef>
              <a:buFont typeface="Arial" panose="020B0604020202020204" pitchFamily="34" charset="0"/>
              <a:buNone/>
            </a:pPr>
            <a:r>
              <a:rPr lang="en-US" sz="1600" b="0" i="0" kern="1200" dirty="0">
                <a:solidFill>
                  <a:schemeClr val="tx1">
                    <a:lumMod val="75000"/>
                    <a:lumOff val="25000"/>
                  </a:schemeClr>
                </a:solidFill>
                <a:latin typeface="Arial" charset="0"/>
                <a:ea typeface="Arial" charset="0"/>
                <a:cs typeface="Arial" charset="0"/>
              </a:rPr>
              <a:t>calls were handled by our free phone helpline</a:t>
            </a:r>
          </a:p>
          <a:p>
            <a:pPr marL="0" lvl="0" indent="0" algn="l" defTabSz="1007943" rtl="0" eaLnBrk="1" latinLnBrk="0" hangingPunct="1">
              <a:lnSpc>
                <a:spcPct val="90000"/>
              </a:lnSpc>
              <a:spcBef>
                <a:spcPts val="1102"/>
              </a:spcBef>
              <a:buFont typeface="Arial" panose="020B0604020202020204" pitchFamily="34" charset="0"/>
              <a:buNone/>
            </a:pPr>
            <a:r>
              <a:rPr lang="en-US" sz="1600" b="0" i="0" kern="1200" dirty="0">
                <a:solidFill>
                  <a:schemeClr val="tx1">
                    <a:lumMod val="75000"/>
                    <a:lumOff val="25000"/>
                  </a:schemeClr>
                </a:solidFill>
                <a:latin typeface="Arial" charset="0"/>
                <a:ea typeface="Arial" charset="0"/>
                <a:cs typeface="Arial" charset="0"/>
              </a:rPr>
              <a:t>was given out as cash grants</a:t>
            </a:r>
          </a:p>
          <a:p>
            <a:pPr marL="0" lvl="0" indent="0" algn="l" defTabSz="1007943" rtl="0" eaLnBrk="1" latinLnBrk="0" hangingPunct="1">
              <a:lnSpc>
                <a:spcPct val="90000"/>
              </a:lnSpc>
              <a:spcBef>
                <a:spcPts val="1102"/>
              </a:spcBef>
              <a:buFont typeface="Arial" panose="020B0604020202020204" pitchFamily="34" charset="0"/>
              <a:buNone/>
            </a:pPr>
            <a:endParaRPr lang="en-US" sz="1600" b="0" i="0" kern="1200" dirty="0">
              <a:solidFill>
                <a:schemeClr val="tx1">
                  <a:lumMod val="75000"/>
                  <a:lumOff val="25000"/>
                </a:schemeClr>
              </a:solidFill>
              <a:latin typeface="Arial" charset="0"/>
              <a:ea typeface="Arial" charset="0"/>
              <a:cs typeface="Arial" charset="0"/>
            </a:endParaRPr>
          </a:p>
          <a:p>
            <a:pPr marL="0" lvl="0" indent="0" algn="l" defTabSz="1007943" rtl="0" eaLnBrk="1" latinLnBrk="0" hangingPunct="1">
              <a:lnSpc>
                <a:spcPct val="90000"/>
              </a:lnSpc>
              <a:spcBef>
                <a:spcPts val="1102"/>
              </a:spcBef>
              <a:buFont typeface="Arial" panose="020B0604020202020204" pitchFamily="34" charset="0"/>
              <a:buNone/>
            </a:pPr>
            <a:r>
              <a:rPr lang="en-US" sz="1600" b="0" i="0" kern="1200" dirty="0">
                <a:solidFill>
                  <a:schemeClr val="tx1">
                    <a:lumMod val="75000"/>
                    <a:lumOff val="25000"/>
                  </a:schemeClr>
                </a:solidFill>
                <a:latin typeface="Arial" charset="0"/>
                <a:ea typeface="Arial" charset="0"/>
                <a:cs typeface="Arial" charset="0"/>
              </a:rPr>
              <a:t>of clients would recommend BWC to a friend or bank colleague</a:t>
            </a:r>
          </a:p>
          <a:p>
            <a:pPr marL="0" lvl="0" indent="0" algn="l" defTabSz="1007943" rtl="0" eaLnBrk="1" latinLnBrk="0" hangingPunct="1">
              <a:lnSpc>
                <a:spcPct val="90000"/>
              </a:lnSpc>
              <a:spcBef>
                <a:spcPts val="1102"/>
              </a:spcBef>
              <a:buFont typeface="Arial" panose="020B0604020202020204" pitchFamily="34" charset="0"/>
              <a:buNone/>
            </a:pPr>
            <a:r>
              <a:rPr lang="en-US" sz="1600" b="0" i="0" kern="1200" dirty="0">
                <a:solidFill>
                  <a:schemeClr val="tx1">
                    <a:lumMod val="75000"/>
                    <a:lumOff val="25000"/>
                  </a:schemeClr>
                </a:solidFill>
                <a:latin typeface="Arial" charset="0"/>
                <a:ea typeface="Arial" charset="0"/>
                <a:cs typeface="Arial" charset="0"/>
              </a:rPr>
              <a:t>of clients rated our customer service as excellent</a:t>
            </a:r>
          </a:p>
        </p:txBody>
      </p:sp>
      <p:sp>
        <p:nvSpPr>
          <p:cNvPr id="22" name="Oval 21"/>
          <p:cNvSpPr>
            <a:spLocks noChangeAspect="1"/>
          </p:cNvSpPr>
          <p:nvPr userDrawn="1"/>
        </p:nvSpPr>
        <p:spPr>
          <a:xfrm>
            <a:off x="3231288" y="2592623"/>
            <a:ext cx="720000" cy="720000"/>
          </a:xfrm>
          <a:prstGeom prst="ellipse">
            <a:avLst/>
          </a:prstGeom>
          <a:blipFill dpi="0" rotWithShape="1">
            <a:blip r:embed="rId3" cstate="screen">
              <a:extLst>
                <a:ext uri="{28A0092B-C50C-407E-A947-70E740481C1C}">
                  <a14:useLocalDpi xmlns:a14="http://schemas.microsoft.com/office/drawing/2010/main"/>
                </a:ext>
              </a:extLst>
            </a:blip>
            <a:srcRect/>
            <a:stretch>
              <a:fillRect l="15000" t="15000" r="15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userDrawn="1"/>
        </p:nvSpPr>
        <p:spPr>
          <a:xfrm>
            <a:off x="5505089" y="2592623"/>
            <a:ext cx="720000" cy="720000"/>
          </a:xfrm>
          <a:prstGeom prst="ellipse">
            <a:avLst/>
          </a:prstGeom>
          <a:blipFill dpi="0" rotWithShape="1">
            <a:blip r:embed="rId4" cstate="screen">
              <a:extLst>
                <a:ext uri="{28A0092B-C50C-407E-A947-70E740481C1C}">
                  <a14:useLocalDpi xmlns:a14="http://schemas.microsoft.com/office/drawing/2010/main"/>
                </a:ext>
              </a:extLst>
            </a:blip>
            <a:srcRect/>
            <a:stretch>
              <a:fillRect l="15000" t="15000" r="15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userDrawn="1"/>
        </p:nvSpPr>
        <p:spPr>
          <a:xfrm>
            <a:off x="7780339" y="2592623"/>
            <a:ext cx="720000" cy="720000"/>
          </a:xfrm>
          <a:prstGeom prst="ellipse">
            <a:avLst/>
          </a:prstGeom>
          <a:blipFill dpi="0" rotWithShape="1">
            <a:blip r:embed="rId5" cstate="screen">
              <a:extLst>
                <a:ext uri="{28A0092B-C50C-407E-A947-70E740481C1C}">
                  <a14:useLocalDpi xmlns:a14="http://schemas.microsoft.com/office/drawing/2010/main"/>
                </a:ext>
              </a:extLst>
            </a:blip>
            <a:srcRect/>
            <a:stretch>
              <a:fillRect l="15000" t="15000" r="15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pact slide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Oval 4"/>
          <p:cNvSpPr>
            <a:spLocks noChangeAspect="1"/>
          </p:cNvSpPr>
          <p:nvPr userDrawn="1"/>
        </p:nvSpPr>
        <p:spPr>
          <a:xfrm>
            <a:off x="914401"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userDrawn="1"/>
        </p:nvSpPr>
        <p:spPr>
          <a:xfrm>
            <a:off x="5490792"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userDrawn="1"/>
        </p:nvSpPr>
        <p:spPr>
          <a:xfrm>
            <a:off x="7778988"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p:cNvSpPr>
            <a:spLocks noGrp="1"/>
          </p:cNvSpPr>
          <p:nvPr>
            <p:ph type="pic" sz="quarter" idx="10" hasCustomPrompt="1"/>
          </p:nvPr>
        </p:nvSpPr>
        <p:spPr>
          <a:xfrm>
            <a:off x="904875" y="2586039"/>
            <a:ext cx="720000" cy="720000"/>
          </a:xfrm>
          <a:blipFill dpi="0" rotWithShape="1">
            <a:blip r:embed="rId2" cstate="screen">
              <a:extLst>
                <a:ext uri="{28A0092B-C50C-407E-A947-70E740481C1C}">
                  <a14:useLocalDpi xmlns:a14="http://schemas.microsoft.com/office/drawing/2010/main"/>
                </a:ext>
              </a:extLst>
            </a:blip>
            <a:srcRect/>
            <a:stretch>
              <a:fillRect l="15000" t="15000" r="15000" b="15000"/>
            </a:stretch>
          </a:blipFill>
        </p:spPr>
        <p:txBody>
          <a:bodyPr anchor="ctr" anchorCtr="0"/>
          <a:lstStyle>
            <a:lvl1pPr marL="0" indent="0" algn="ctr" defTabSz="1007943" rtl="0" eaLnBrk="1" latinLnBrk="0" hangingPunct="1">
              <a:lnSpc>
                <a:spcPct val="90000"/>
              </a:lnSpc>
              <a:spcBef>
                <a:spcPts val="600"/>
              </a:spcBef>
              <a:spcAft>
                <a:spcPts val="300"/>
              </a:spcAft>
              <a:buFont typeface="Arial" panose="020B0604020202020204" pitchFamily="34" charset="0"/>
              <a:buNone/>
              <a:defRPr lang="en-US" sz="1600" b="1" i="0" kern="1200" dirty="0">
                <a:solidFill>
                  <a:schemeClr val="bg1"/>
                </a:solidFill>
                <a:latin typeface="Arial" charset="0"/>
                <a:ea typeface="Arial" charset="0"/>
                <a:cs typeface="Arial" charset="0"/>
              </a:defRPr>
            </a:lvl1pPr>
          </a:lstStyle>
          <a:p>
            <a:r>
              <a:rPr lang="en-US" dirty="0"/>
              <a:t>Insert icon</a:t>
            </a:r>
          </a:p>
        </p:txBody>
      </p:sp>
      <p:sp>
        <p:nvSpPr>
          <p:cNvPr id="26" name="Text Placeholder 21"/>
          <p:cNvSpPr>
            <a:spLocks noGrp="1"/>
          </p:cNvSpPr>
          <p:nvPr>
            <p:ph type="body" sz="quarter" idx="14"/>
          </p:nvPr>
        </p:nvSpPr>
        <p:spPr>
          <a:xfrm>
            <a:off x="914401" y="3562252"/>
            <a:ext cx="1990487" cy="400049"/>
          </a:xfrm>
        </p:spPr>
        <p:txBody>
          <a:bodyPr/>
          <a:lstStyle>
            <a:lvl1pPr>
              <a:defRPr lang="en-US" sz="2500" b="1" i="0" kern="1200" dirty="0" smtClean="0">
                <a:solidFill>
                  <a:schemeClr val="accent3"/>
                </a:solidFill>
                <a:latin typeface="Arial" charset="0"/>
                <a:ea typeface="Arial" charset="0"/>
                <a:cs typeface="Arial" charset="0"/>
              </a:defRPr>
            </a:lvl1pPr>
          </a:lstStyle>
          <a:p>
            <a:pPr lvl="0"/>
            <a:r>
              <a:rPr lang="en-US" dirty="0"/>
              <a:t>Click to edit</a:t>
            </a:r>
          </a:p>
        </p:txBody>
      </p:sp>
      <p:sp>
        <p:nvSpPr>
          <p:cNvPr id="27" name="Text Placeholder 21"/>
          <p:cNvSpPr>
            <a:spLocks noGrp="1"/>
          </p:cNvSpPr>
          <p:nvPr>
            <p:ph type="body" sz="quarter" idx="15"/>
          </p:nvPr>
        </p:nvSpPr>
        <p:spPr>
          <a:xfrm>
            <a:off x="5490792" y="3562251"/>
            <a:ext cx="1990487" cy="400049"/>
          </a:xfrm>
        </p:spPr>
        <p:txBody>
          <a:bodyPr/>
          <a:lstStyle>
            <a:lvl1pPr>
              <a:defRPr lang="en-US" sz="2500" b="1" i="0" kern="1200" dirty="0" smtClean="0">
                <a:solidFill>
                  <a:schemeClr val="accent3"/>
                </a:solidFill>
                <a:latin typeface="Arial" charset="0"/>
                <a:ea typeface="Arial" charset="0"/>
                <a:cs typeface="Arial" charset="0"/>
              </a:defRPr>
            </a:lvl1pPr>
          </a:lstStyle>
          <a:p>
            <a:pPr lvl="0"/>
            <a:r>
              <a:rPr lang="en-US" dirty="0"/>
              <a:t>Click to edit</a:t>
            </a:r>
          </a:p>
        </p:txBody>
      </p:sp>
      <p:sp>
        <p:nvSpPr>
          <p:cNvPr id="28" name="Text Placeholder 21"/>
          <p:cNvSpPr>
            <a:spLocks noGrp="1"/>
          </p:cNvSpPr>
          <p:nvPr>
            <p:ph type="body" sz="quarter" idx="16"/>
          </p:nvPr>
        </p:nvSpPr>
        <p:spPr>
          <a:xfrm>
            <a:off x="3202596" y="3562251"/>
            <a:ext cx="1990487" cy="400049"/>
          </a:xfrm>
        </p:spPr>
        <p:txBody>
          <a:bodyPr/>
          <a:lstStyle>
            <a:lvl1pPr>
              <a:defRPr lang="en-US" sz="2500" b="1" i="0" kern="1200" dirty="0" smtClean="0">
                <a:solidFill>
                  <a:schemeClr val="accent3"/>
                </a:solidFill>
                <a:latin typeface="Arial" charset="0"/>
                <a:ea typeface="Arial" charset="0"/>
                <a:cs typeface="Arial" charset="0"/>
              </a:defRPr>
            </a:lvl1pPr>
          </a:lstStyle>
          <a:p>
            <a:pPr lvl="0"/>
            <a:r>
              <a:rPr lang="en-US" dirty="0"/>
              <a:t>Click to edit</a:t>
            </a:r>
          </a:p>
        </p:txBody>
      </p:sp>
      <p:sp>
        <p:nvSpPr>
          <p:cNvPr id="29" name="Text Placeholder 21"/>
          <p:cNvSpPr>
            <a:spLocks noGrp="1"/>
          </p:cNvSpPr>
          <p:nvPr>
            <p:ph type="body" sz="quarter" idx="17"/>
          </p:nvPr>
        </p:nvSpPr>
        <p:spPr>
          <a:xfrm>
            <a:off x="7778988" y="3562251"/>
            <a:ext cx="1990487" cy="400049"/>
          </a:xfrm>
        </p:spPr>
        <p:txBody>
          <a:bodyPr/>
          <a:lstStyle>
            <a:lvl1pPr>
              <a:defRPr lang="en-US" sz="2500" b="1" i="0" kern="1200" dirty="0" smtClean="0">
                <a:solidFill>
                  <a:schemeClr val="accent3"/>
                </a:solidFill>
                <a:latin typeface="Arial" charset="0"/>
                <a:ea typeface="Arial" charset="0"/>
                <a:cs typeface="Arial" charset="0"/>
              </a:defRPr>
            </a:lvl1pPr>
          </a:lstStyle>
          <a:p>
            <a:pPr lvl="0"/>
            <a:r>
              <a:rPr lang="en-US" dirty="0"/>
              <a:t>Click to edit</a:t>
            </a:r>
          </a:p>
        </p:txBody>
      </p:sp>
      <p:sp>
        <p:nvSpPr>
          <p:cNvPr id="30" name="Text Placeholder 21"/>
          <p:cNvSpPr>
            <a:spLocks noGrp="1"/>
          </p:cNvSpPr>
          <p:nvPr>
            <p:ph type="body" sz="quarter" idx="18"/>
          </p:nvPr>
        </p:nvSpPr>
        <p:spPr>
          <a:xfrm>
            <a:off x="914401" y="4113015"/>
            <a:ext cx="1990487" cy="898189"/>
          </a:xfrm>
        </p:spPr>
        <p:txBody>
          <a:bodyPr/>
          <a:lstStyle>
            <a:lvl1pPr>
              <a:defRPr lang="en-US" sz="1600" b="0" i="0" kern="1200" dirty="0" smtClean="0">
                <a:solidFill>
                  <a:schemeClr val="tx1"/>
                </a:solidFill>
                <a:latin typeface="Arial" charset="0"/>
                <a:ea typeface="Arial" charset="0"/>
                <a:cs typeface="Arial" charset="0"/>
              </a:defRPr>
            </a:lvl1pPr>
          </a:lstStyle>
          <a:p>
            <a:pPr lvl="0"/>
            <a:r>
              <a:rPr lang="en-US" dirty="0"/>
              <a:t>Click to edit Master text styles</a:t>
            </a:r>
          </a:p>
        </p:txBody>
      </p:sp>
      <p:sp>
        <p:nvSpPr>
          <p:cNvPr id="31" name="Text Placeholder 21"/>
          <p:cNvSpPr>
            <a:spLocks noGrp="1"/>
          </p:cNvSpPr>
          <p:nvPr>
            <p:ph type="body" sz="quarter" idx="19"/>
          </p:nvPr>
        </p:nvSpPr>
        <p:spPr>
          <a:xfrm>
            <a:off x="5490792" y="4113014"/>
            <a:ext cx="1990487" cy="898189"/>
          </a:xfrm>
        </p:spPr>
        <p:txBody>
          <a:bodyPr/>
          <a:lstStyle>
            <a:lvl1pPr>
              <a:defRPr lang="en-US" sz="1600" b="0" i="0" kern="1200" smtClean="0">
                <a:solidFill>
                  <a:schemeClr val="tx1"/>
                </a:solidFill>
                <a:latin typeface="Arial" charset="0"/>
                <a:ea typeface="Arial" charset="0"/>
                <a:cs typeface="Arial" charset="0"/>
              </a:defRPr>
            </a:lvl1pPr>
          </a:lstStyle>
          <a:p>
            <a:pPr lvl="0"/>
            <a:r>
              <a:rPr lang="en-US"/>
              <a:t>Click to edit Master text styles</a:t>
            </a:r>
          </a:p>
        </p:txBody>
      </p:sp>
      <p:sp>
        <p:nvSpPr>
          <p:cNvPr id="32" name="Text Placeholder 21"/>
          <p:cNvSpPr>
            <a:spLocks noGrp="1"/>
          </p:cNvSpPr>
          <p:nvPr>
            <p:ph type="body" sz="quarter" idx="20"/>
          </p:nvPr>
        </p:nvSpPr>
        <p:spPr>
          <a:xfrm>
            <a:off x="3202596" y="4113014"/>
            <a:ext cx="1990487" cy="898189"/>
          </a:xfrm>
        </p:spPr>
        <p:txBody>
          <a:bodyPr/>
          <a:lstStyle>
            <a:lvl1pPr>
              <a:defRPr lang="en-US" sz="1600" b="0" i="0" kern="1200" dirty="0" smtClean="0">
                <a:solidFill>
                  <a:schemeClr val="tx1"/>
                </a:solidFill>
                <a:latin typeface="Arial" charset="0"/>
                <a:ea typeface="Arial" charset="0"/>
                <a:cs typeface="Arial" charset="0"/>
              </a:defRPr>
            </a:lvl1pPr>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dirty="0"/>
              <a:t>Click to edit Master text styles</a:t>
            </a:r>
          </a:p>
        </p:txBody>
      </p:sp>
      <p:sp>
        <p:nvSpPr>
          <p:cNvPr id="33" name="Text Placeholder 21"/>
          <p:cNvSpPr>
            <a:spLocks noGrp="1"/>
          </p:cNvSpPr>
          <p:nvPr>
            <p:ph type="body" sz="quarter" idx="21"/>
          </p:nvPr>
        </p:nvSpPr>
        <p:spPr>
          <a:xfrm>
            <a:off x="7778988" y="4113014"/>
            <a:ext cx="1990487" cy="898189"/>
          </a:xfrm>
        </p:spPr>
        <p:txBody>
          <a:bodyPr/>
          <a:lstStyle>
            <a:lvl1pPr>
              <a:defRPr lang="en-US" sz="1600" b="0" i="0" kern="1200" dirty="0" smtClean="0">
                <a:solidFill>
                  <a:schemeClr val="tx1"/>
                </a:solidFill>
                <a:latin typeface="Arial" charset="0"/>
                <a:ea typeface="Arial" charset="0"/>
                <a:cs typeface="Arial" charset="0"/>
              </a:defRPr>
            </a:lvl1pPr>
          </a:lstStyle>
          <a:p>
            <a:pPr lvl="0"/>
            <a:r>
              <a:rPr lang="en-US"/>
              <a:t>Click to edit Master text styles</a:t>
            </a:r>
          </a:p>
        </p:txBody>
      </p:sp>
      <p:sp>
        <p:nvSpPr>
          <p:cNvPr id="34" name="Oval 33"/>
          <p:cNvSpPr>
            <a:spLocks noChangeAspect="1"/>
          </p:cNvSpPr>
          <p:nvPr userDrawn="1"/>
        </p:nvSpPr>
        <p:spPr>
          <a:xfrm>
            <a:off x="3202596"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14"/>
          <p:cNvSpPr>
            <a:spLocks noGrp="1"/>
          </p:cNvSpPr>
          <p:nvPr>
            <p:ph type="pic" sz="quarter" idx="22" hasCustomPrompt="1"/>
          </p:nvPr>
        </p:nvSpPr>
        <p:spPr>
          <a:xfrm>
            <a:off x="3202596" y="2586039"/>
            <a:ext cx="720000" cy="720000"/>
          </a:xfrm>
          <a:blipFill dpi="0" rotWithShape="1">
            <a:blip r:embed="rId2" cstate="screen">
              <a:extLst>
                <a:ext uri="{28A0092B-C50C-407E-A947-70E740481C1C}">
                  <a14:useLocalDpi xmlns:a14="http://schemas.microsoft.com/office/drawing/2010/main"/>
                </a:ext>
              </a:extLst>
            </a:blip>
            <a:srcRect/>
            <a:stretch>
              <a:fillRect l="15000" t="15000" r="15000" b="15000"/>
            </a:stretch>
          </a:blipFill>
        </p:spPr>
        <p:txBody>
          <a:bodyPr anchor="ctr" anchorCtr="0"/>
          <a:lstStyle>
            <a:lvl1pPr marL="0" indent="0" algn="ctr" defTabSz="1007943" rtl="0" eaLnBrk="1" latinLnBrk="0" hangingPunct="1">
              <a:lnSpc>
                <a:spcPct val="90000"/>
              </a:lnSpc>
              <a:spcBef>
                <a:spcPts val="600"/>
              </a:spcBef>
              <a:spcAft>
                <a:spcPts val="300"/>
              </a:spcAft>
              <a:buFont typeface="Arial" panose="020B0604020202020204" pitchFamily="34" charset="0"/>
              <a:buNone/>
              <a:defRPr lang="en-US" sz="1600" b="1" i="0" kern="1200" dirty="0">
                <a:solidFill>
                  <a:schemeClr val="bg1"/>
                </a:solidFill>
                <a:latin typeface="Gotham" charset="0"/>
                <a:ea typeface="Gotham" charset="0"/>
                <a:cs typeface="Gotham" charset="0"/>
              </a:defRPr>
            </a:lvl1pPr>
          </a:lstStyle>
          <a:p>
            <a:r>
              <a:rPr lang="en-US" dirty="0"/>
              <a:t>Insert icon</a:t>
            </a:r>
          </a:p>
        </p:txBody>
      </p:sp>
      <p:sp>
        <p:nvSpPr>
          <p:cNvPr id="36" name="Picture Placeholder 14"/>
          <p:cNvSpPr>
            <a:spLocks noGrp="1"/>
          </p:cNvSpPr>
          <p:nvPr>
            <p:ph type="pic" sz="quarter" idx="23" hasCustomPrompt="1"/>
          </p:nvPr>
        </p:nvSpPr>
        <p:spPr>
          <a:xfrm>
            <a:off x="5498613" y="2586039"/>
            <a:ext cx="720000" cy="720000"/>
          </a:xfrm>
          <a:blipFill dpi="0" rotWithShape="1">
            <a:blip r:embed="rId2" cstate="screen">
              <a:extLst>
                <a:ext uri="{28A0092B-C50C-407E-A947-70E740481C1C}">
                  <a14:useLocalDpi xmlns:a14="http://schemas.microsoft.com/office/drawing/2010/main"/>
                </a:ext>
              </a:extLst>
            </a:blip>
            <a:srcRect/>
            <a:stretch>
              <a:fillRect l="15000" t="15000" r="15000" b="15000"/>
            </a:stretch>
          </a:blipFill>
        </p:spPr>
        <p:txBody>
          <a:bodyPr anchor="ctr" anchorCtr="0"/>
          <a:lstStyle>
            <a:lvl1pPr marL="0" indent="0" algn="ctr" defTabSz="1007943" rtl="0" eaLnBrk="1" latinLnBrk="0" hangingPunct="1">
              <a:lnSpc>
                <a:spcPct val="90000"/>
              </a:lnSpc>
              <a:spcBef>
                <a:spcPts val="600"/>
              </a:spcBef>
              <a:spcAft>
                <a:spcPts val="300"/>
              </a:spcAft>
              <a:buFont typeface="Arial" panose="020B0604020202020204" pitchFamily="34" charset="0"/>
              <a:buNone/>
              <a:defRPr lang="en-US" sz="1600" b="1" i="0" kern="1200" dirty="0">
                <a:solidFill>
                  <a:schemeClr val="bg1"/>
                </a:solidFill>
                <a:latin typeface="Gotham" charset="0"/>
                <a:ea typeface="Gotham" charset="0"/>
                <a:cs typeface="Gotham" charset="0"/>
              </a:defRPr>
            </a:lvl1pPr>
          </a:lstStyle>
          <a:p>
            <a:r>
              <a:rPr lang="en-US" dirty="0"/>
              <a:t>Insert icon</a:t>
            </a:r>
          </a:p>
        </p:txBody>
      </p:sp>
      <p:sp>
        <p:nvSpPr>
          <p:cNvPr id="37" name="Picture Placeholder 14"/>
          <p:cNvSpPr>
            <a:spLocks noGrp="1"/>
          </p:cNvSpPr>
          <p:nvPr>
            <p:ph type="pic" sz="quarter" idx="24" hasCustomPrompt="1"/>
          </p:nvPr>
        </p:nvSpPr>
        <p:spPr>
          <a:xfrm>
            <a:off x="7778988" y="2586039"/>
            <a:ext cx="720000" cy="720000"/>
          </a:xfrm>
          <a:blipFill dpi="0" rotWithShape="1">
            <a:blip r:embed="rId2" cstate="screen">
              <a:extLst>
                <a:ext uri="{28A0092B-C50C-407E-A947-70E740481C1C}">
                  <a14:useLocalDpi xmlns:a14="http://schemas.microsoft.com/office/drawing/2010/main"/>
                </a:ext>
              </a:extLst>
            </a:blip>
            <a:srcRect/>
            <a:stretch>
              <a:fillRect l="15000" t="15000" r="15000" b="15000"/>
            </a:stretch>
          </a:blipFill>
        </p:spPr>
        <p:txBody>
          <a:bodyPr anchor="ctr" anchorCtr="0"/>
          <a:lstStyle>
            <a:lvl1pPr marL="0" indent="0" algn="ctr" defTabSz="1007943" rtl="0" eaLnBrk="1" latinLnBrk="0" hangingPunct="1">
              <a:lnSpc>
                <a:spcPct val="90000"/>
              </a:lnSpc>
              <a:spcBef>
                <a:spcPts val="600"/>
              </a:spcBef>
              <a:spcAft>
                <a:spcPts val="300"/>
              </a:spcAft>
              <a:buFont typeface="Arial" panose="020B0604020202020204" pitchFamily="34" charset="0"/>
              <a:buNone/>
              <a:defRPr lang="en-US" sz="1600" b="1" i="0" kern="1200" dirty="0">
                <a:solidFill>
                  <a:schemeClr val="bg1"/>
                </a:solidFill>
                <a:latin typeface="Gotham" charset="0"/>
                <a:ea typeface="Gotham" charset="0"/>
                <a:cs typeface="Gotham" charset="0"/>
              </a:defRPr>
            </a:lvl1pPr>
          </a:lstStyle>
          <a:p>
            <a:r>
              <a:rPr lang="en-US" dirty="0"/>
              <a:t>Insert icon</a:t>
            </a:r>
          </a:p>
        </p:txBody>
      </p:sp>
    </p:spTree>
    <p:extLst>
      <p:ext uri="{BB962C8B-B14F-4D97-AF65-F5344CB8AC3E}">
        <p14:creationId xmlns:p14="http://schemas.microsoft.com/office/powerpoint/2010/main" val="2095464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4">
    <p:spTree>
      <p:nvGrpSpPr>
        <p:cNvPr id="1" name=""/>
        <p:cNvGrpSpPr/>
        <p:nvPr/>
      </p:nvGrpSpPr>
      <p:grpSpPr>
        <a:xfrm>
          <a:off x="0" y="0"/>
          <a:ext cx="0" cy="0"/>
          <a:chOff x="0" y="0"/>
          <a:chExt cx="0" cy="0"/>
        </a:xfrm>
      </p:grpSpPr>
      <p:sp>
        <p:nvSpPr>
          <p:cNvPr id="3" name="Rectangle 2"/>
          <p:cNvSpPr/>
          <p:nvPr userDrawn="1"/>
        </p:nvSpPr>
        <p:spPr>
          <a:xfrm>
            <a:off x="0" y="6322875"/>
            <a:ext cx="10691813" cy="1260000"/>
          </a:xfrm>
          <a:prstGeom prst="rect">
            <a:avLst/>
          </a:prstGeom>
          <a:solidFill>
            <a:srgbClr val="91278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p:cNvSpPr/>
          <p:nvPr userDrawn="1"/>
        </p:nvSpPr>
        <p:spPr>
          <a:xfrm>
            <a:off x="1733461" y="5743575"/>
            <a:ext cx="1158600" cy="11586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6329362" y="550863"/>
            <a:ext cx="3813175" cy="2578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nchorCtr="0"/>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sz="2100" b="1" i="0" kern="1200" dirty="0">
                <a:solidFill>
                  <a:schemeClr val="tx1"/>
                </a:solidFill>
                <a:latin typeface="Arial" charset="0"/>
                <a:ea typeface="Arial" charset="0"/>
                <a:cs typeface="Arial" charset="0"/>
              </a:rPr>
              <a:t>Click to type</a:t>
            </a:r>
          </a:p>
        </p:txBody>
      </p:sp>
      <p:sp>
        <p:nvSpPr>
          <p:cNvPr id="9" name="Rectangle 8"/>
          <p:cNvSpPr/>
          <p:nvPr userDrawn="1"/>
        </p:nvSpPr>
        <p:spPr>
          <a:xfrm>
            <a:off x="541338" y="3279775"/>
            <a:ext cx="3813175" cy="2578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nchorCtr="0"/>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sz="2100" b="1" i="0" kern="1200" dirty="0">
                <a:solidFill>
                  <a:schemeClr val="tx1"/>
                </a:solidFill>
                <a:latin typeface="Arial" charset="0"/>
                <a:ea typeface="Arial" charset="0"/>
                <a:cs typeface="Arial" charset="0"/>
              </a:rPr>
              <a:t>Click to type</a:t>
            </a:r>
          </a:p>
        </p:txBody>
      </p:sp>
      <p:sp>
        <p:nvSpPr>
          <p:cNvPr id="10" name="Rectangle 9"/>
          <p:cNvSpPr/>
          <p:nvPr userDrawn="1"/>
        </p:nvSpPr>
        <p:spPr>
          <a:xfrm>
            <a:off x="4511676" y="3279775"/>
            <a:ext cx="5630862" cy="2578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nchorCtr="0"/>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sz="2100" b="1" i="0" kern="1200" dirty="0">
                <a:solidFill>
                  <a:schemeClr val="tx1"/>
                </a:solidFill>
                <a:latin typeface="Arial" charset="0"/>
                <a:ea typeface="Arial" charset="0"/>
                <a:cs typeface="Arial" charset="0"/>
              </a:rPr>
              <a:t>Click to type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46863" y="565151"/>
            <a:ext cx="620712" cy="620712"/>
          </a:xfrm>
          <a:prstGeom prst="rect">
            <a:avLst/>
          </a:prstGeom>
        </p:spPr>
      </p:pic>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6138" y="3294060"/>
            <a:ext cx="620712" cy="620712"/>
          </a:xfrm>
          <a:prstGeom prst="rect">
            <a:avLst/>
          </a:prstGeom>
        </p:spPr>
      </p:pic>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10126" y="3294060"/>
            <a:ext cx="620712" cy="620712"/>
          </a:xfrm>
          <a:prstGeom prst="rect">
            <a:avLst/>
          </a:prstGeom>
        </p:spPr>
      </p:pic>
      <p:sp>
        <p:nvSpPr>
          <p:cNvPr id="15" name="Text Placeholder 8"/>
          <p:cNvSpPr>
            <a:spLocks noGrp="1"/>
          </p:cNvSpPr>
          <p:nvPr>
            <p:ph type="body" sz="quarter" idx="11" hasCustomPrompt="1"/>
          </p:nvPr>
        </p:nvSpPr>
        <p:spPr>
          <a:xfrm>
            <a:off x="900113" y="5444836"/>
            <a:ext cx="3327854" cy="427324"/>
          </a:xfrm>
        </p:spPr>
        <p:txBody>
          <a:bodyPr vert="horz" lIns="0" tIns="0" rIns="0" bIns="0" rtlCol="0" anchor="t" anchorCtr="0">
            <a:noAutofit/>
          </a:bodyPr>
          <a:lstStyle>
            <a:lvl1pPr>
              <a:defRPr sz="1400" b="0" i="0" baseline="0">
                <a:solidFill>
                  <a:schemeClr val="tx1"/>
                </a:solidFill>
                <a:latin typeface="Arial" charset="0"/>
                <a:ea typeface="Arial" charset="0"/>
                <a:cs typeface="Arial" charset="0"/>
              </a:defRPr>
            </a:lvl1pPr>
            <a:lvl5pPr>
              <a:defRPr lang="en-US" dirty="0" smtClean="0"/>
            </a:lvl5pPr>
          </a:lstStyle>
          <a:p>
            <a:pPr lvl="0"/>
            <a:r>
              <a:rPr lang="en-US" dirty="0"/>
              <a:t>John Doe, Acting Role, Company  </a:t>
            </a:r>
          </a:p>
        </p:txBody>
      </p:sp>
      <p:sp>
        <p:nvSpPr>
          <p:cNvPr id="17" name="Text Placeholder 8"/>
          <p:cNvSpPr>
            <a:spLocks noGrp="1"/>
          </p:cNvSpPr>
          <p:nvPr>
            <p:ph type="body" sz="quarter" idx="12" hasCustomPrompt="1"/>
          </p:nvPr>
        </p:nvSpPr>
        <p:spPr>
          <a:xfrm>
            <a:off x="4872729" y="5430551"/>
            <a:ext cx="3327854" cy="427324"/>
          </a:xfrm>
        </p:spPr>
        <p:txBody>
          <a:bodyPr vert="horz" lIns="0" tIns="0" rIns="0" bIns="0" rtlCol="0" anchor="t" anchorCtr="0">
            <a:noAutofit/>
          </a:bodyPr>
          <a:lstStyle>
            <a:lvl1pPr>
              <a:defRPr sz="1400" b="0" i="0" baseline="0">
                <a:solidFill>
                  <a:schemeClr val="tx1"/>
                </a:solidFill>
                <a:latin typeface="Arial" charset="0"/>
                <a:ea typeface="Arial" charset="0"/>
                <a:cs typeface="Arial" charset="0"/>
              </a:defRPr>
            </a:lvl1pPr>
            <a:lvl5pPr>
              <a:defRPr lang="en-US" dirty="0" smtClean="0"/>
            </a:lvl5pPr>
          </a:lstStyle>
          <a:p>
            <a:pPr lvl="0"/>
            <a:r>
              <a:rPr lang="en-US" dirty="0"/>
              <a:t>John Doe, Acting Role, Company  </a:t>
            </a:r>
          </a:p>
        </p:txBody>
      </p:sp>
      <p:sp>
        <p:nvSpPr>
          <p:cNvPr id="20" name="Text Placeholder 8"/>
          <p:cNvSpPr>
            <a:spLocks noGrp="1"/>
          </p:cNvSpPr>
          <p:nvPr>
            <p:ph type="body" sz="quarter" idx="14" hasCustomPrompt="1"/>
          </p:nvPr>
        </p:nvSpPr>
        <p:spPr>
          <a:xfrm>
            <a:off x="6646863" y="2705026"/>
            <a:ext cx="3327854" cy="427324"/>
          </a:xfrm>
        </p:spPr>
        <p:txBody>
          <a:bodyPr vert="horz" lIns="0" tIns="0" rIns="0" bIns="0" rtlCol="0" anchor="t" anchorCtr="0">
            <a:noAutofit/>
          </a:bodyPr>
          <a:lstStyle>
            <a:lvl1pPr>
              <a:defRPr sz="1400" b="0" i="0" baseline="0">
                <a:solidFill>
                  <a:schemeClr val="tx1"/>
                </a:solidFill>
                <a:latin typeface="Arial" charset="0"/>
                <a:ea typeface="Arial" charset="0"/>
                <a:cs typeface="Arial" charset="0"/>
              </a:defRPr>
            </a:lvl1pPr>
            <a:lvl5pPr>
              <a:defRPr lang="en-US" dirty="0" smtClean="0"/>
            </a:lvl5pPr>
          </a:lstStyle>
          <a:p>
            <a:pPr lvl="0"/>
            <a:r>
              <a:rPr lang="en-US" dirty="0"/>
              <a:t>John Doe, Acting Role, Company  </a:t>
            </a:r>
          </a:p>
        </p:txBody>
      </p:sp>
      <p:sp>
        <p:nvSpPr>
          <p:cNvPr id="16" name="Rectangle 15"/>
          <p:cNvSpPr/>
          <p:nvPr userDrawn="1"/>
        </p:nvSpPr>
        <p:spPr>
          <a:xfrm>
            <a:off x="566997" y="547207"/>
            <a:ext cx="5630862" cy="2578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nchorCtr="0"/>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sz="2100" b="1" i="0" kern="1200" dirty="0">
                <a:solidFill>
                  <a:schemeClr val="tx1"/>
                </a:solidFill>
                <a:latin typeface="Arial" charset="0"/>
                <a:ea typeface="Arial" charset="0"/>
                <a:cs typeface="Arial" charset="0"/>
              </a:rPr>
              <a:t>Click to type</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5447" y="561492"/>
            <a:ext cx="620712" cy="620712"/>
          </a:xfrm>
          <a:prstGeom prst="rect">
            <a:avLst/>
          </a:prstGeom>
        </p:spPr>
      </p:pic>
      <p:sp>
        <p:nvSpPr>
          <p:cNvPr id="19" name="Text Placeholder 8"/>
          <p:cNvSpPr>
            <a:spLocks noGrp="1"/>
          </p:cNvSpPr>
          <p:nvPr>
            <p:ph type="body" sz="quarter" idx="15" hasCustomPrompt="1"/>
          </p:nvPr>
        </p:nvSpPr>
        <p:spPr>
          <a:xfrm>
            <a:off x="928050" y="2697983"/>
            <a:ext cx="3327854" cy="427324"/>
          </a:xfrm>
        </p:spPr>
        <p:txBody>
          <a:bodyPr vert="horz" lIns="0" tIns="0" rIns="0" bIns="0" rtlCol="0" anchor="t" anchorCtr="0">
            <a:noAutofit/>
          </a:bodyPr>
          <a:lstStyle>
            <a:lvl1pPr>
              <a:defRPr sz="1400" b="0" i="0" baseline="0">
                <a:solidFill>
                  <a:schemeClr val="tx1"/>
                </a:solidFill>
                <a:latin typeface="Arial" charset="0"/>
                <a:ea typeface="Arial" charset="0"/>
                <a:cs typeface="Arial" charset="0"/>
              </a:defRPr>
            </a:lvl1pPr>
            <a:lvl5pPr>
              <a:defRPr lang="en-US" dirty="0" smtClean="0"/>
            </a:lvl5pPr>
          </a:lstStyle>
          <a:p>
            <a:pPr lvl="0"/>
            <a:r>
              <a:rPr lang="en-US" dirty="0"/>
              <a:t>John Doe, Acting Role, Company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1">
    <p:spTree>
      <p:nvGrpSpPr>
        <p:cNvPr id="1" name=""/>
        <p:cNvGrpSpPr/>
        <p:nvPr/>
      </p:nvGrpSpPr>
      <p:grpSpPr>
        <a:xfrm>
          <a:off x="0" y="0"/>
          <a:ext cx="0" cy="0"/>
          <a:chOff x="0" y="0"/>
          <a:chExt cx="0" cy="0"/>
        </a:xfrm>
      </p:grpSpPr>
      <p:sp>
        <p:nvSpPr>
          <p:cNvPr id="3" name="Rectangle 2"/>
          <p:cNvSpPr/>
          <p:nvPr userDrawn="1"/>
        </p:nvSpPr>
        <p:spPr>
          <a:xfrm>
            <a:off x="0" y="6322875"/>
            <a:ext cx="10691813" cy="1260000"/>
          </a:xfrm>
          <a:prstGeom prst="rect">
            <a:avLst/>
          </a:prstGeom>
          <a:solidFill>
            <a:srgbClr val="91278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0"/>
          </p:nvPr>
        </p:nvSpPr>
        <p:spPr>
          <a:xfrm>
            <a:off x="909262" y="1642113"/>
            <a:ext cx="8851900" cy="2744149"/>
          </a:xfrm>
        </p:spPr>
        <p:txBody>
          <a:bodyPr/>
          <a:lstStyle>
            <a:lvl1pPr>
              <a:defRPr>
                <a:solidFill>
                  <a:schemeClr val="tx1"/>
                </a:solidFill>
              </a:defRPr>
            </a:lvl1pPr>
            <a:lvl5pPr marL="0" indent="0">
              <a:buNone/>
              <a:defRPr b="1" i="0" baseline="0">
                <a:latin typeface="Gotham" charset="0"/>
                <a:ea typeface="Gotham" charset="0"/>
                <a:cs typeface="Gotham" charset="0"/>
              </a:defRPr>
            </a:lvl5pPr>
          </a:lstStyle>
          <a:p>
            <a:pPr lvl="0"/>
            <a:r>
              <a:rPr lang="en-US" dirty="0"/>
              <a:t>Click to edit Master text styles</a:t>
            </a:r>
          </a:p>
        </p:txBody>
      </p:sp>
      <p:sp>
        <p:nvSpPr>
          <p:cNvPr id="9" name="Text Placeholder 8"/>
          <p:cNvSpPr>
            <a:spLocks noGrp="1"/>
          </p:cNvSpPr>
          <p:nvPr>
            <p:ph type="body" sz="quarter" idx="11"/>
          </p:nvPr>
        </p:nvSpPr>
        <p:spPr>
          <a:xfrm>
            <a:off x="909262" y="4690450"/>
            <a:ext cx="8851900" cy="271463"/>
          </a:xfrm>
        </p:spPr>
        <p:txBody>
          <a:bodyPr vert="horz" lIns="0" tIns="0" rIns="0" bIns="0" rtlCol="0" anchor="t" anchorCtr="0">
            <a:noAutofit/>
          </a:bodyPr>
          <a:lstStyle>
            <a:lvl1pPr>
              <a:defRPr sz="1600" b="1" i="0">
                <a:solidFill>
                  <a:schemeClr val="tx1"/>
                </a:solidFill>
                <a:latin typeface="Arial" charset="0"/>
                <a:ea typeface="Arial" charset="0"/>
                <a:cs typeface="Arial" charset="0"/>
              </a:defRPr>
            </a:lvl1pPr>
            <a:lvl5pPr>
              <a:defRPr lang="en-US" dirty="0" smtClean="0"/>
            </a:lvl5pPr>
          </a:lstStyle>
          <a:p>
            <a:pPr lvl="0"/>
            <a:r>
              <a:rPr lang="en-US" dirty="0"/>
              <a:t>Click to edit Master text styles</a:t>
            </a:r>
          </a:p>
        </p:txBody>
      </p:sp>
      <p:sp>
        <p:nvSpPr>
          <p:cNvPr id="10" name="Text Placeholder 8"/>
          <p:cNvSpPr>
            <a:spLocks noGrp="1"/>
          </p:cNvSpPr>
          <p:nvPr>
            <p:ph type="body" sz="quarter" idx="12" hasCustomPrompt="1"/>
          </p:nvPr>
        </p:nvSpPr>
        <p:spPr>
          <a:xfrm>
            <a:off x="909262" y="5034299"/>
            <a:ext cx="8851900" cy="271463"/>
          </a:xfrm>
        </p:spPr>
        <p:txBody>
          <a:bodyPr/>
          <a:lstStyle>
            <a:lvl1pPr>
              <a:defRPr lang="en-US" sz="1600" b="0" i="0" kern="1200" dirty="0">
                <a:solidFill>
                  <a:schemeClr val="tx1"/>
                </a:solidFill>
                <a:latin typeface="Arial" charset="0"/>
                <a:ea typeface="Arial" charset="0"/>
                <a:cs typeface="Arial" charset="0"/>
              </a:defRPr>
            </a:lvl1pPr>
            <a:lvl5pPr marL="0" indent="0">
              <a:buNone/>
              <a:defRPr lang="en-US" sz="1600" b="0" i="0" kern="1200" dirty="0">
                <a:solidFill>
                  <a:schemeClr val="tx1"/>
                </a:solidFill>
                <a:latin typeface="Gotham Light" charset="0"/>
                <a:ea typeface="Gotham Light" charset="0"/>
                <a:cs typeface="Gotham Light" charset="0"/>
              </a:defRPr>
            </a:lvl5pPr>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dirty="0"/>
              <a:t>Acting Role, Company</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8988" y="550863"/>
            <a:ext cx="1091250" cy="1091250"/>
          </a:xfrm>
          <a:prstGeom prst="rect">
            <a:avLst/>
          </a:prstGeom>
        </p:spPr>
      </p:pic>
      <p:sp>
        <p:nvSpPr>
          <p:cNvPr id="12" name="Diamond 11"/>
          <p:cNvSpPr/>
          <p:nvPr userDrawn="1"/>
        </p:nvSpPr>
        <p:spPr>
          <a:xfrm>
            <a:off x="1733461" y="5743575"/>
            <a:ext cx="1158600" cy="11586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extBox 3"/>
          <p:cNvSpPr txBox="1"/>
          <p:nvPr userDrawn="1"/>
        </p:nvSpPr>
        <p:spPr>
          <a:xfrm>
            <a:off x="904875" y="904875"/>
            <a:ext cx="8864600" cy="890471"/>
          </a:xfrm>
          <a:prstGeom prst="rect">
            <a:avLst/>
          </a:prstGeom>
          <a:noFill/>
        </p:spPr>
        <p:txBody>
          <a:bodyPr wrap="square" lIns="0" tIns="0" rIns="0" bIns="0" rtlCol="0">
            <a:noAutofit/>
          </a:bodyPr>
          <a:lstStyle/>
          <a:p>
            <a:r>
              <a:rPr lang="en-US" sz="4000" b="0" i="0" kern="1200" dirty="0">
                <a:solidFill>
                  <a:srgbClr val="91278F"/>
                </a:solidFill>
                <a:latin typeface="Arial" charset="0"/>
                <a:ea typeface="Arial" charset="0"/>
                <a:cs typeface="Arial" charset="0"/>
              </a:rPr>
              <a:t>Get</a:t>
            </a:r>
            <a:r>
              <a:rPr lang="en-US" sz="4000" b="0" i="0" kern="1200" baseline="0" dirty="0">
                <a:solidFill>
                  <a:srgbClr val="91278F"/>
                </a:solidFill>
                <a:latin typeface="Arial" charset="0"/>
                <a:ea typeface="Arial" charset="0"/>
                <a:cs typeface="Arial" charset="0"/>
              </a:rPr>
              <a:t> in touch</a:t>
            </a:r>
            <a:endParaRPr lang="en-US" sz="4000" b="0" i="0" kern="1200" dirty="0">
              <a:solidFill>
                <a:srgbClr val="91278F"/>
              </a:solidFill>
              <a:latin typeface="Arial" charset="0"/>
              <a:ea typeface="Arial" charset="0"/>
              <a:cs typeface="Arial" charset="0"/>
            </a:endParaRPr>
          </a:p>
        </p:txBody>
      </p:sp>
      <p:sp>
        <p:nvSpPr>
          <p:cNvPr id="9" name="Footer Placeholder 4"/>
          <p:cNvSpPr>
            <a:spLocks noGrp="1"/>
          </p:cNvSpPr>
          <p:nvPr>
            <p:ph type="ftr" sz="quarter" idx="11"/>
          </p:nvPr>
        </p:nvSpPr>
        <p:spPr>
          <a:xfrm>
            <a:off x="475013" y="6867817"/>
            <a:ext cx="7486958" cy="536593"/>
          </a:xfrm>
          <a:prstGeom prst="rect">
            <a:avLst/>
          </a:prstGeom>
        </p:spPr>
        <p:txBody>
          <a:bodyPr/>
          <a:lstStyle>
            <a:lvl1pPr>
              <a:defRPr sz="1050" b="0" i="0">
                <a:solidFill>
                  <a:schemeClr val="tx2"/>
                </a:solidFill>
                <a:latin typeface="Arial" charset="0"/>
                <a:ea typeface="Arial" charset="0"/>
                <a:cs typeface="Arial" charset="0"/>
              </a:defRPr>
            </a:lvl1pPr>
          </a:lstStyle>
          <a:p>
            <a:r>
              <a:rPr lang="en-US" dirty="0"/>
              <a:t>The Bank Workers Charity is the working name of the Bankers Benevolent Fund, a company </a:t>
            </a:r>
          </a:p>
          <a:p>
            <a:r>
              <a:rPr lang="en-US" dirty="0"/>
              <a:t>limited by guarantee in England (No. 19366) and a charity registered in England (No. 313080)</a:t>
            </a:r>
          </a:p>
        </p:txBody>
      </p:sp>
      <p:sp>
        <p:nvSpPr>
          <p:cNvPr id="11" name="Rectangle 10"/>
          <p:cNvSpPr/>
          <p:nvPr userDrawn="1"/>
        </p:nvSpPr>
        <p:spPr>
          <a:xfrm>
            <a:off x="541339" y="5296829"/>
            <a:ext cx="5641199" cy="1346860"/>
          </a:xfrm>
          <a:prstGeom prst="rect">
            <a:avLst/>
          </a:prstGeom>
          <a:solidFill>
            <a:srgbClr val="9127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0" i="0" kern="1200" dirty="0" err="1">
                <a:solidFill>
                  <a:schemeClr val="bg1"/>
                </a:solidFill>
                <a:latin typeface="Arial" charset="0"/>
                <a:ea typeface="Arial" charset="0"/>
                <a:cs typeface="Arial" charset="0"/>
              </a:rPr>
              <a:t>www.bwcharity.org.uk</a:t>
            </a:r>
            <a:endParaRPr lang="en-US" sz="2500" b="0" dirty="0">
              <a:solidFill>
                <a:schemeClr val="bg1"/>
              </a:solidFill>
              <a:latin typeface="Arial" charset="0"/>
              <a:ea typeface="Arial" charset="0"/>
              <a:cs typeface="Arial" charset="0"/>
            </a:endParaRPr>
          </a:p>
        </p:txBody>
      </p:sp>
      <p:sp>
        <p:nvSpPr>
          <p:cNvPr id="12" name="Rectangle 11"/>
          <p:cNvSpPr/>
          <p:nvPr userDrawn="1"/>
        </p:nvSpPr>
        <p:spPr>
          <a:xfrm>
            <a:off x="6182538" y="5296828"/>
            <a:ext cx="3960000" cy="1346860"/>
          </a:xfrm>
          <a:prstGeom prst="rect">
            <a:avLst/>
          </a:prstGeom>
          <a:solidFill>
            <a:srgbClr val="00206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nchorCtr="0"/>
          <a:lstStyle/>
          <a:p>
            <a:pPr>
              <a:lnSpc>
                <a:spcPct val="150000"/>
              </a:lnSpc>
            </a:pPr>
            <a:endParaRPr lang="en-US" sz="1600" b="0" i="0" kern="1200" dirty="0">
              <a:solidFill>
                <a:schemeClr val="bg1"/>
              </a:solidFill>
              <a:latin typeface="Arial" charset="0"/>
              <a:ea typeface="Arial" charset="0"/>
              <a:cs typeface="Arial" charset="0"/>
            </a:endParaRPr>
          </a:p>
          <a:p>
            <a:pPr>
              <a:lnSpc>
                <a:spcPct val="150000"/>
              </a:lnSpc>
            </a:pPr>
            <a:r>
              <a:rPr lang="en-US" sz="1600" b="0" i="0" kern="1200" dirty="0" err="1">
                <a:solidFill>
                  <a:schemeClr val="bg1"/>
                </a:solidFill>
                <a:latin typeface="Arial" charset="0"/>
                <a:ea typeface="Arial" charset="0"/>
                <a:cs typeface="Arial" charset="0"/>
              </a:rPr>
              <a:t>bwcharity</a:t>
            </a:r>
            <a:endParaRPr lang="en-US" sz="1600" b="0" i="0" kern="1200" dirty="0">
              <a:solidFill>
                <a:schemeClr val="bg1"/>
              </a:solidFill>
              <a:latin typeface="Arial" charset="0"/>
              <a:ea typeface="Arial" charset="0"/>
              <a:cs typeface="Arial" charset="0"/>
            </a:endParaRPr>
          </a:p>
          <a:p>
            <a:pPr>
              <a:lnSpc>
                <a:spcPct val="150000"/>
              </a:lnSpc>
            </a:pPr>
            <a:r>
              <a:rPr lang="en-US" sz="1600" b="0" i="0" kern="1200" dirty="0">
                <a:solidFill>
                  <a:schemeClr val="bg1"/>
                </a:solidFill>
                <a:latin typeface="Arial" charset="0"/>
                <a:ea typeface="Arial" charset="0"/>
                <a:cs typeface="Arial" charset="0"/>
              </a:rPr>
              <a:t>Bank Workers Charity </a:t>
            </a:r>
          </a:p>
          <a:p>
            <a:pPr>
              <a:lnSpc>
                <a:spcPct val="150000"/>
              </a:lnSpc>
            </a:pPr>
            <a:r>
              <a:rPr lang="en-US" sz="1600" b="0" i="0" kern="1200" dirty="0">
                <a:solidFill>
                  <a:schemeClr val="bg1"/>
                </a:solidFill>
                <a:latin typeface="Arial" charset="0"/>
                <a:ea typeface="Arial" charset="0"/>
                <a:cs typeface="Arial" charset="0"/>
              </a:rPr>
              <a:t>@</a:t>
            </a:r>
            <a:r>
              <a:rPr lang="en-US" sz="1600" b="0" i="0" kern="1200" dirty="0" err="1">
                <a:solidFill>
                  <a:schemeClr val="bg1"/>
                </a:solidFill>
                <a:latin typeface="Arial" charset="0"/>
                <a:ea typeface="Arial" charset="0"/>
                <a:cs typeface="Arial" charset="0"/>
              </a:rPr>
              <a:t>bwcharity</a:t>
            </a:r>
            <a:endParaRPr lang="en-US" sz="1600" b="0" i="0" kern="1200" dirty="0">
              <a:solidFill>
                <a:schemeClr val="bg1"/>
              </a:solidFill>
              <a:latin typeface="Arial" charset="0"/>
              <a:ea typeface="Arial" charset="0"/>
              <a:cs typeface="Arial" charset="0"/>
            </a:endParaRPr>
          </a:p>
          <a:p>
            <a:pPr>
              <a:lnSpc>
                <a:spcPct val="150000"/>
              </a:lnSpc>
            </a:pPr>
            <a:endParaRPr lang="en-US" sz="1600" b="0" i="0" kern="1200" dirty="0">
              <a:solidFill>
                <a:schemeClr val="bg1"/>
              </a:solidFill>
              <a:latin typeface="Arial" charset="0"/>
              <a:ea typeface="Arial" charset="0"/>
              <a:cs typeface="Arial" charset="0"/>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82900" y="5423054"/>
            <a:ext cx="469392" cy="469392"/>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2900" y="5769814"/>
            <a:ext cx="469392" cy="469392"/>
          </a:xfrm>
          <a:prstGeom prst="rect">
            <a:avLst/>
          </a:prstGeom>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82900" y="6102465"/>
            <a:ext cx="469392" cy="469392"/>
          </a:xfrm>
          <a:prstGeom prst="rect">
            <a:avLst/>
          </a:prstGeom>
        </p:spPr>
      </p:pic>
      <p:sp>
        <p:nvSpPr>
          <p:cNvPr id="2" name="TextBox 1"/>
          <p:cNvSpPr txBox="1"/>
          <p:nvPr userDrawn="1"/>
        </p:nvSpPr>
        <p:spPr>
          <a:xfrm>
            <a:off x="914406" y="1872800"/>
            <a:ext cx="1948538" cy="384721"/>
          </a:xfrm>
          <a:prstGeom prst="rect">
            <a:avLst/>
          </a:prstGeom>
          <a:noFill/>
        </p:spPr>
        <p:txBody>
          <a:bodyPr wrap="square" lIns="0" tIns="0" rIns="0" bIns="0" rtlCol="0">
            <a:spAutoFit/>
          </a:bodyPr>
          <a:lstStyle/>
          <a:p>
            <a:r>
              <a:rPr lang="en-GB" sz="2500" b="0" dirty="0">
                <a:solidFill>
                  <a:schemeClr val="accent3"/>
                </a:solidFill>
              </a:rPr>
              <a:t>Our helpline</a:t>
            </a:r>
          </a:p>
        </p:txBody>
      </p:sp>
      <p:sp>
        <p:nvSpPr>
          <p:cNvPr id="22" name="TextBox 21"/>
          <p:cNvSpPr txBox="1"/>
          <p:nvPr userDrawn="1"/>
        </p:nvSpPr>
        <p:spPr>
          <a:xfrm>
            <a:off x="2862944" y="1868154"/>
            <a:ext cx="5529940" cy="384721"/>
          </a:xfrm>
          <a:prstGeom prst="rect">
            <a:avLst/>
          </a:prstGeom>
          <a:noFill/>
        </p:spPr>
        <p:txBody>
          <a:bodyPr wrap="square" lIns="0" tIns="0" rIns="0" bIns="0" rtlCol="0">
            <a:spAutoFit/>
          </a:bodyPr>
          <a:lstStyle/>
          <a:p>
            <a:r>
              <a:rPr lang="en-GB" sz="2500" b="0" dirty="0">
                <a:solidFill>
                  <a:schemeClr val="tx2"/>
                </a:solidFill>
              </a:rPr>
              <a:t>0800 0234 934</a:t>
            </a:r>
          </a:p>
        </p:txBody>
      </p:sp>
      <p:sp>
        <p:nvSpPr>
          <p:cNvPr id="23" name="TextBox 22"/>
          <p:cNvSpPr txBox="1"/>
          <p:nvPr userDrawn="1"/>
        </p:nvSpPr>
        <p:spPr>
          <a:xfrm>
            <a:off x="914410" y="2657325"/>
            <a:ext cx="1948538" cy="384721"/>
          </a:xfrm>
          <a:prstGeom prst="rect">
            <a:avLst/>
          </a:prstGeom>
          <a:noFill/>
        </p:spPr>
        <p:txBody>
          <a:bodyPr wrap="square" lIns="0" tIns="0" rIns="0" bIns="0" rtlCol="0">
            <a:spAutoFit/>
          </a:bodyPr>
          <a:lstStyle/>
          <a:p>
            <a:r>
              <a:rPr lang="en-GB" sz="2500" b="0" dirty="0">
                <a:solidFill>
                  <a:schemeClr val="accent3"/>
                </a:solidFill>
              </a:rPr>
              <a:t>Email us</a:t>
            </a:r>
          </a:p>
        </p:txBody>
      </p:sp>
      <p:sp>
        <p:nvSpPr>
          <p:cNvPr id="24" name="TextBox 23"/>
          <p:cNvSpPr txBox="1"/>
          <p:nvPr userDrawn="1"/>
        </p:nvSpPr>
        <p:spPr>
          <a:xfrm>
            <a:off x="2862948" y="2652679"/>
            <a:ext cx="5529940" cy="384721"/>
          </a:xfrm>
          <a:prstGeom prst="rect">
            <a:avLst/>
          </a:prstGeom>
          <a:noFill/>
        </p:spPr>
        <p:txBody>
          <a:bodyPr wrap="square" lIns="0" tIns="0" rIns="0" bIns="0" rtlCol="0">
            <a:spAutoFit/>
          </a:bodyPr>
          <a:lstStyle/>
          <a:p>
            <a:r>
              <a:rPr lang="en-GB" sz="2500" b="0" dirty="0">
                <a:solidFill>
                  <a:schemeClr val="tx2"/>
                </a:solidFill>
              </a:rPr>
              <a:t>hello@bwcharity.org.uk</a:t>
            </a:r>
          </a:p>
        </p:txBody>
      </p:sp>
      <p:sp>
        <p:nvSpPr>
          <p:cNvPr id="25" name="TextBox 24"/>
          <p:cNvSpPr txBox="1"/>
          <p:nvPr userDrawn="1"/>
        </p:nvSpPr>
        <p:spPr>
          <a:xfrm>
            <a:off x="904875" y="3446497"/>
            <a:ext cx="1948538" cy="384721"/>
          </a:xfrm>
          <a:prstGeom prst="rect">
            <a:avLst/>
          </a:prstGeom>
          <a:noFill/>
        </p:spPr>
        <p:txBody>
          <a:bodyPr wrap="square" lIns="0" tIns="0" rIns="0" bIns="0" rtlCol="0">
            <a:spAutoFit/>
          </a:bodyPr>
          <a:lstStyle/>
          <a:p>
            <a:r>
              <a:rPr lang="en-GB" sz="2500" b="0" dirty="0">
                <a:solidFill>
                  <a:schemeClr val="accent3"/>
                </a:solidFill>
              </a:rPr>
              <a:t>Email me</a:t>
            </a:r>
          </a:p>
        </p:txBody>
      </p:sp>
      <p:sp>
        <p:nvSpPr>
          <p:cNvPr id="26" name="TextBox 25"/>
          <p:cNvSpPr txBox="1"/>
          <p:nvPr userDrawn="1"/>
        </p:nvSpPr>
        <p:spPr>
          <a:xfrm>
            <a:off x="2853413" y="3441851"/>
            <a:ext cx="5529940" cy="384721"/>
          </a:xfrm>
          <a:prstGeom prst="rect">
            <a:avLst/>
          </a:prstGeom>
          <a:noFill/>
        </p:spPr>
        <p:txBody>
          <a:bodyPr wrap="square" lIns="0" tIns="0" rIns="0" bIns="0" rtlCol="0">
            <a:spAutoFit/>
          </a:bodyPr>
          <a:lstStyle/>
          <a:p>
            <a:r>
              <a:rPr lang="en-GB" sz="2500" b="0" dirty="0">
                <a:solidFill>
                  <a:schemeClr val="tx2"/>
                </a:solidFill>
              </a:rPr>
              <a:t>paul.barrett@bwcharity.org.uk</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00114" y="904875"/>
            <a:ext cx="8869362" cy="771525"/>
          </a:xfrm>
        </p:spPr>
        <p:txBody>
          <a:bodyPr/>
          <a:lstStyle>
            <a:lvl1pPr>
              <a:defRPr>
                <a:solidFill>
                  <a:srgbClr val="91278F"/>
                </a:solidFill>
              </a:defRPr>
            </a:lvl1pPr>
          </a:lstStyle>
          <a:p>
            <a:r>
              <a:rPr lang="en-US" dirty="0"/>
              <a:t>Contents</a:t>
            </a:r>
          </a:p>
        </p:txBody>
      </p:sp>
      <p:sp>
        <p:nvSpPr>
          <p:cNvPr id="3" name="Text Placeholder 2"/>
          <p:cNvSpPr>
            <a:spLocks noGrp="1"/>
          </p:cNvSpPr>
          <p:nvPr>
            <p:ph type="body" sz="quarter" idx="11"/>
          </p:nvPr>
        </p:nvSpPr>
        <p:spPr>
          <a:xfrm>
            <a:off x="900113" y="2122714"/>
            <a:ext cx="8869362" cy="3603172"/>
          </a:xfrm>
        </p:spPr>
        <p:txBody>
          <a:bodyPr/>
          <a:lstStyle>
            <a:lvl1pPr marL="0" indent="0">
              <a:buClr>
                <a:srgbClr val="91278F"/>
              </a:buClr>
              <a:buFont typeface="Arial" panose="020B0604020202020204" pitchFamily="34" charset="0"/>
              <a:buNone/>
              <a:defRPr lang="en-US" sz="2500" b="0" i="0" kern="1200" baseline="0" dirty="0">
                <a:solidFill>
                  <a:schemeClr val="tx1">
                    <a:lumMod val="75000"/>
                    <a:lumOff val="25000"/>
                  </a:schemeClr>
                </a:solidFill>
                <a:latin typeface="Arial" charset="0"/>
                <a:ea typeface="Arial" charset="0"/>
                <a:cs typeface="Arial" charset="0"/>
              </a:defRPr>
            </a:lvl1pPr>
            <a:lvl4pPr>
              <a:defRPr baseline="0"/>
            </a:lvl4pPr>
          </a:lstStyle>
          <a:p>
            <a:pPr marL="285750" lvl="0" indent="-285750" algn="l" defTabSz="1007943" rtl="0" eaLnBrk="1" latinLnBrk="0" hangingPunct="1">
              <a:lnSpc>
                <a:spcPct val="90000"/>
              </a:lnSpc>
              <a:spcBef>
                <a:spcPts val="1102"/>
              </a:spcBef>
              <a:spcAft>
                <a:spcPts val="300"/>
              </a:spcAft>
              <a:buClr>
                <a:schemeClr val="accent1"/>
              </a:buClr>
              <a:buFont typeface="Arial" charset="0"/>
              <a:buChar char="•"/>
            </a:pPr>
            <a:endParaRPr lang="en-US" dirty="0"/>
          </a:p>
          <a:p>
            <a:pPr marL="285750" lvl="0" indent="-285750" algn="l" defTabSz="1007943" rtl="0" eaLnBrk="1" latinLnBrk="0" hangingPunct="1">
              <a:lnSpc>
                <a:spcPct val="90000"/>
              </a:lnSpc>
              <a:spcBef>
                <a:spcPts val="1102"/>
              </a:spcBef>
              <a:spcAft>
                <a:spcPts val="300"/>
              </a:spcAft>
              <a:buClr>
                <a:schemeClr val="accent1"/>
              </a:buClr>
              <a:buFont typeface="Arial" charset="0"/>
              <a:buChar char="•"/>
            </a:pPr>
            <a:endParaRPr lang="en-US" dirty="0"/>
          </a:p>
        </p:txBody>
      </p:sp>
    </p:spTree>
    <p:extLst>
      <p:ext uri="{BB962C8B-B14F-4D97-AF65-F5344CB8AC3E}">
        <p14:creationId xmlns:p14="http://schemas.microsoft.com/office/powerpoint/2010/main" val="2127698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rpose Statement">
    <p:spTree>
      <p:nvGrpSpPr>
        <p:cNvPr id="1" name=""/>
        <p:cNvGrpSpPr/>
        <p:nvPr/>
      </p:nvGrpSpPr>
      <p:grpSpPr>
        <a:xfrm>
          <a:off x="0" y="0"/>
          <a:ext cx="0" cy="0"/>
          <a:chOff x="0" y="0"/>
          <a:chExt cx="0" cy="0"/>
        </a:xfrm>
      </p:grpSpPr>
      <p:sp>
        <p:nvSpPr>
          <p:cNvPr id="7" name="TextBox 6"/>
          <p:cNvSpPr txBox="1"/>
          <p:nvPr userDrawn="1"/>
        </p:nvSpPr>
        <p:spPr>
          <a:xfrm>
            <a:off x="1768475" y="904874"/>
            <a:ext cx="7132638" cy="5738813"/>
          </a:xfrm>
          <a:prstGeom prst="rect">
            <a:avLst/>
          </a:prstGeom>
          <a:noFill/>
        </p:spPr>
        <p:txBody>
          <a:bodyPr wrap="square" rtlCol="0" anchor="ctr" anchorCtr="0">
            <a:noAutofit/>
          </a:bodyPr>
          <a:lstStyle/>
          <a:p>
            <a:pPr algn="ctr" defTabSz="1007943" rtl="0" eaLnBrk="1" latinLnBrk="0" hangingPunct="1">
              <a:lnSpc>
                <a:spcPct val="90000"/>
              </a:lnSpc>
              <a:spcBef>
                <a:spcPct val="0"/>
              </a:spcBef>
              <a:buNone/>
            </a:pPr>
            <a:r>
              <a:rPr lang="en-US" sz="4000" b="1" i="0" kern="1200" dirty="0">
                <a:solidFill>
                  <a:schemeClr val="bg1"/>
                </a:solidFill>
                <a:latin typeface="Arial" charset="0"/>
                <a:ea typeface="Arial" charset="0"/>
                <a:cs typeface="Arial" charset="0"/>
              </a:rPr>
              <a:t>The Bank Workers Charity exists to help current and former bank employees and their families.</a:t>
            </a:r>
          </a:p>
        </p:txBody>
      </p:sp>
      <p:sp>
        <p:nvSpPr>
          <p:cNvPr id="4" name="Text Placeholder 2"/>
          <p:cNvSpPr>
            <a:spLocks noGrp="1"/>
          </p:cNvSpPr>
          <p:nvPr>
            <p:ph type="body" sz="quarter" idx="10" hasCustomPrompt="1"/>
          </p:nvPr>
        </p:nvSpPr>
        <p:spPr>
          <a:xfrm>
            <a:off x="904875" y="349023"/>
            <a:ext cx="8864600" cy="217033"/>
          </a:xfrm>
        </p:spPr>
        <p:txBody>
          <a:bodyPr/>
          <a:lstStyle>
            <a:lvl1pPr algn="ctr">
              <a:defRPr sz="1200">
                <a:solidFill>
                  <a:schemeClr val="bg1"/>
                </a:solidFill>
              </a:defRPr>
            </a:lvl1pPr>
          </a:lstStyle>
          <a:p>
            <a:pPr algn="ctr"/>
            <a:r>
              <a:rPr lang="en-US" sz="1200" dirty="0">
                <a:solidFill>
                  <a:schemeClr val="bg1"/>
                </a:solidFill>
                <a:latin typeface="Arial" charset="0"/>
                <a:ea typeface="Arial" charset="0"/>
                <a:cs typeface="Arial" charset="0"/>
              </a:rPr>
              <a:t>Instruction only // To change background</a:t>
            </a:r>
            <a:r>
              <a:rPr lang="en-US" sz="1200" baseline="0" dirty="0">
                <a:solidFill>
                  <a:schemeClr val="bg1"/>
                </a:solidFill>
                <a:latin typeface="Arial" charset="0"/>
                <a:ea typeface="Arial" charset="0"/>
                <a:cs typeface="Arial" charset="0"/>
              </a:rPr>
              <a:t> </a:t>
            </a:r>
            <a:r>
              <a:rPr lang="mr-IN" sz="1200" baseline="0" dirty="0">
                <a:solidFill>
                  <a:schemeClr val="bg1"/>
                </a:solidFill>
                <a:latin typeface="Arial" charset="0"/>
                <a:ea typeface="Arial" charset="0"/>
                <a:cs typeface="Arial" charset="0"/>
              </a:rPr>
              <a:t>–</a:t>
            </a:r>
            <a:r>
              <a:rPr lang="en-US" sz="1200" baseline="0" dirty="0">
                <a:solidFill>
                  <a:schemeClr val="bg1"/>
                </a:solidFill>
                <a:latin typeface="Arial" charset="0"/>
                <a:ea typeface="Arial" charset="0"/>
                <a:cs typeface="Arial" charset="0"/>
              </a:rPr>
              <a:t> Right Click, Format background, insert from file</a:t>
            </a:r>
            <a:endParaRPr lang="en-US" sz="1200" b="1" i="0" kern="1200" baseline="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889902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alue Statement">
    <p:spTree>
      <p:nvGrpSpPr>
        <p:cNvPr id="1" name=""/>
        <p:cNvGrpSpPr/>
        <p:nvPr/>
      </p:nvGrpSpPr>
      <p:grpSpPr>
        <a:xfrm>
          <a:off x="0" y="0"/>
          <a:ext cx="0" cy="0"/>
          <a:chOff x="0" y="0"/>
          <a:chExt cx="0" cy="0"/>
        </a:xfrm>
      </p:grpSpPr>
      <p:sp>
        <p:nvSpPr>
          <p:cNvPr id="4" name="TextBox 3"/>
          <p:cNvSpPr txBox="1"/>
          <p:nvPr userDrawn="1"/>
        </p:nvSpPr>
        <p:spPr>
          <a:xfrm>
            <a:off x="904875" y="904875"/>
            <a:ext cx="8864600" cy="1938992"/>
          </a:xfrm>
          <a:prstGeom prst="rect">
            <a:avLst/>
          </a:prstGeom>
          <a:noFill/>
        </p:spPr>
        <p:txBody>
          <a:bodyPr wrap="square" lIns="0" tIns="0" rIns="0" bIns="0" rtlCol="0">
            <a:noAutofit/>
          </a:bodyPr>
          <a:lstStyle/>
          <a:p>
            <a:r>
              <a:rPr lang="en-US" sz="4000" b="1" i="0" kern="1200" dirty="0">
                <a:solidFill>
                  <a:schemeClr val="accent6"/>
                </a:solidFill>
                <a:latin typeface="Arial" charset="0"/>
                <a:ea typeface="Arial" charset="0"/>
                <a:cs typeface="Arial" charset="0"/>
              </a:rPr>
              <a:t>Independent expert support and advice you can trust, dedicated to the banking community</a:t>
            </a:r>
          </a:p>
        </p:txBody>
      </p:sp>
      <p:sp>
        <p:nvSpPr>
          <p:cNvPr id="5" name="Rectangle 4"/>
          <p:cNvSpPr/>
          <p:nvPr userDrawn="1"/>
        </p:nvSpPr>
        <p:spPr>
          <a:xfrm>
            <a:off x="904875" y="3119184"/>
            <a:ext cx="8864600" cy="346249"/>
          </a:xfrm>
          <a:prstGeom prst="rect">
            <a:avLst/>
          </a:prstGeom>
        </p:spPr>
        <p:txBody>
          <a:bodyPr wrap="square" lIns="0" tIns="0" rIns="0" bIns="0">
            <a:noAutofit/>
          </a:bodyPr>
          <a:lstStyle/>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accent3"/>
                </a:solidFill>
                <a:latin typeface="Arial" charset="0"/>
                <a:ea typeface="Arial" charset="0"/>
                <a:cs typeface="Arial" charset="0"/>
              </a:rPr>
              <a:t>The Bank Workers Charity</a:t>
            </a:r>
          </a:p>
        </p:txBody>
      </p:sp>
      <p:sp>
        <p:nvSpPr>
          <p:cNvPr id="6" name="Rectangle 5"/>
          <p:cNvSpPr/>
          <p:nvPr userDrawn="1"/>
        </p:nvSpPr>
        <p:spPr>
          <a:xfrm>
            <a:off x="904875" y="3770334"/>
            <a:ext cx="8864600" cy="2873354"/>
          </a:xfrm>
          <a:prstGeom prst="rect">
            <a:avLst/>
          </a:prstGeom>
        </p:spPr>
        <p:txBody>
          <a:bodyPr wrap="square" lIns="0" tIns="0" rIns="0" bIns="0">
            <a:noAutofit/>
          </a:bodyPr>
          <a:lstStyle/>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Offers support to members of the banking community including current, former and retired bank workers</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Offers specialist support and solutions for complex and multi-faceted problems arising at home and at work</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Takes a proactive approach to wellbeing to help increase productivity and employee engagement in the banking sector</a:t>
            </a:r>
          </a:p>
        </p:txBody>
      </p:sp>
    </p:spTree>
    <p:extLst>
      <p:ext uri="{BB962C8B-B14F-4D97-AF65-F5344CB8AC3E}">
        <p14:creationId xmlns:p14="http://schemas.microsoft.com/office/powerpoint/2010/main" val="230275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rvice Statement">
    <p:spTree>
      <p:nvGrpSpPr>
        <p:cNvPr id="1" name=""/>
        <p:cNvGrpSpPr/>
        <p:nvPr/>
      </p:nvGrpSpPr>
      <p:grpSpPr>
        <a:xfrm>
          <a:off x="0" y="0"/>
          <a:ext cx="0" cy="0"/>
          <a:chOff x="0" y="0"/>
          <a:chExt cx="0" cy="0"/>
        </a:xfrm>
      </p:grpSpPr>
      <p:sp>
        <p:nvSpPr>
          <p:cNvPr id="3" name="TextBox 2"/>
          <p:cNvSpPr txBox="1"/>
          <p:nvPr userDrawn="1"/>
        </p:nvSpPr>
        <p:spPr>
          <a:xfrm>
            <a:off x="904875" y="904875"/>
            <a:ext cx="8864600" cy="1938992"/>
          </a:xfrm>
          <a:prstGeom prst="rect">
            <a:avLst/>
          </a:prstGeom>
          <a:noFill/>
        </p:spPr>
        <p:txBody>
          <a:bodyPr wrap="square" lIns="0" tIns="0" rIns="0" bIns="0" rtlCol="0">
            <a:noAutofit/>
          </a:bodyPr>
          <a:lstStyle/>
          <a:p>
            <a:r>
              <a:rPr lang="en-US" sz="2700" b="1" i="0" kern="1200" dirty="0">
                <a:solidFill>
                  <a:schemeClr val="accent6"/>
                </a:solidFill>
                <a:latin typeface="Arial" charset="0"/>
                <a:ea typeface="Arial" charset="0"/>
                <a:cs typeface="Arial" charset="0"/>
              </a:rPr>
              <a:t>The Bank Workers Charity provides tailored services for the banking community – from complex support needs to information and advice to promote wellbeing at home and at work</a:t>
            </a:r>
          </a:p>
        </p:txBody>
      </p:sp>
      <p:sp>
        <p:nvSpPr>
          <p:cNvPr id="4" name="Rectangle 3"/>
          <p:cNvSpPr/>
          <p:nvPr userDrawn="1"/>
        </p:nvSpPr>
        <p:spPr>
          <a:xfrm>
            <a:off x="904875" y="3119184"/>
            <a:ext cx="8864600" cy="346249"/>
          </a:xfrm>
          <a:prstGeom prst="rect">
            <a:avLst/>
          </a:prstGeom>
        </p:spPr>
        <p:txBody>
          <a:bodyPr wrap="square" lIns="0" tIns="0" rIns="0" bIns="0">
            <a:noAutofit/>
          </a:bodyPr>
          <a:lstStyle/>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accent3"/>
                </a:solidFill>
                <a:latin typeface="Arial" charset="0"/>
                <a:ea typeface="Arial" charset="0"/>
                <a:cs typeface="Arial" charset="0"/>
              </a:rPr>
              <a:t>Our</a:t>
            </a:r>
            <a:r>
              <a:rPr lang="en-US" sz="2500" b="1" i="0" kern="1200" baseline="0" dirty="0">
                <a:solidFill>
                  <a:schemeClr val="accent3"/>
                </a:solidFill>
                <a:latin typeface="Arial" charset="0"/>
                <a:ea typeface="Arial" charset="0"/>
                <a:cs typeface="Arial" charset="0"/>
              </a:rPr>
              <a:t> services include</a:t>
            </a:r>
            <a:endParaRPr lang="en-US" sz="2500" b="1" i="0" kern="1200" dirty="0">
              <a:solidFill>
                <a:schemeClr val="accent3"/>
              </a:solidFill>
              <a:latin typeface="Arial" charset="0"/>
              <a:ea typeface="Arial" charset="0"/>
              <a:cs typeface="Arial" charset="0"/>
            </a:endParaRPr>
          </a:p>
        </p:txBody>
      </p:sp>
      <p:sp>
        <p:nvSpPr>
          <p:cNvPr id="5" name="Rectangle 4"/>
          <p:cNvSpPr/>
          <p:nvPr userDrawn="1"/>
        </p:nvSpPr>
        <p:spPr>
          <a:xfrm>
            <a:off x="904875" y="3770334"/>
            <a:ext cx="8864600" cy="2873354"/>
          </a:xfrm>
          <a:prstGeom prst="rect">
            <a:avLst/>
          </a:prstGeom>
        </p:spPr>
        <p:txBody>
          <a:bodyPr wrap="square" lIns="0" tIns="0" rIns="0" bIns="0">
            <a:noAutofit/>
          </a:bodyPr>
          <a:lstStyle/>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Priority support for those most in need</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Access to specialist support services</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Digital content and tools for personal wellbeing</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Training and support for banks</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Facilitating thought leadership and change in the banking sector</a:t>
            </a:r>
          </a:p>
        </p:txBody>
      </p:sp>
    </p:spTree>
    <p:extLst>
      <p:ext uri="{BB962C8B-B14F-4D97-AF65-F5344CB8AC3E}">
        <p14:creationId xmlns:p14="http://schemas.microsoft.com/office/powerpoint/2010/main" val="410625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04876" y="904874"/>
            <a:ext cx="4354717" cy="1562753"/>
          </a:xfrm>
        </p:spPr>
        <p:txBody>
          <a:bodyPr/>
          <a:lstStyle>
            <a:lvl1pPr>
              <a:defRPr b="1" i="0">
                <a:solidFill>
                  <a:schemeClr val="accent6"/>
                </a:solidFill>
                <a:latin typeface="Arial" charset="0"/>
                <a:ea typeface="Arial" charset="0"/>
                <a:cs typeface="Arial" charset="0"/>
              </a:defRPr>
            </a:lvl1pPr>
          </a:lstStyle>
          <a:p>
            <a:r>
              <a:rPr lang="en-US" dirty="0"/>
              <a:t>Click to edit slide title</a:t>
            </a:r>
          </a:p>
        </p:txBody>
      </p:sp>
      <p:sp>
        <p:nvSpPr>
          <p:cNvPr id="4" name="Content Placeholder 3"/>
          <p:cNvSpPr>
            <a:spLocks noGrp="1"/>
          </p:cNvSpPr>
          <p:nvPr>
            <p:ph sz="half" idx="2" hasCustomPrompt="1"/>
          </p:nvPr>
        </p:nvSpPr>
        <p:spPr>
          <a:xfrm>
            <a:off x="904875" y="2761381"/>
            <a:ext cx="4354718" cy="3882307"/>
          </a:xfrm>
        </p:spPr>
        <p:txBody>
          <a:bodyPr anchor="t" anchorCtr="0">
            <a:normAutofit/>
          </a:bodyPr>
          <a:lstStyle>
            <a:lvl1pPr marL="251986" indent="-251986">
              <a:defRPr lang="en-US" sz="1800" b="0" i="0" kern="1200" dirty="0">
                <a:solidFill>
                  <a:schemeClr val="tx1"/>
                </a:solidFill>
                <a:latin typeface="Arial" charset="0"/>
                <a:ea typeface="Arial" charset="0"/>
                <a:cs typeface="Arial" charset="0"/>
              </a:defRPr>
            </a:lvl1pPr>
            <a:lvl2pPr marL="251986" indent="-251986">
              <a:defRPr sz="1600" b="0" i="0">
                <a:latin typeface="Gotham Light" charset="0"/>
                <a:ea typeface="Gotham Light" charset="0"/>
                <a:cs typeface="Gotham Light" charset="0"/>
              </a:defRPr>
            </a:lvl2pPr>
            <a:lvl3pPr marL="251986" indent="-251986">
              <a:defRPr sz="1600" b="0" i="0">
                <a:latin typeface="Gotham Light" charset="0"/>
                <a:ea typeface="Gotham Light" charset="0"/>
                <a:cs typeface="Gotham Light" charset="0"/>
              </a:defRPr>
            </a:lvl3pPr>
            <a:lvl4pPr marL="251986" indent="-251986">
              <a:defRPr sz="1600" b="0" i="0">
                <a:latin typeface="Gotham Light" charset="0"/>
                <a:ea typeface="Gotham Light" charset="0"/>
                <a:cs typeface="Gotham Light" charset="0"/>
              </a:defRPr>
            </a:lvl4pPr>
            <a:lvl5pPr marL="251986" indent="-251986">
              <a:defRPr sz="1600" b="0" i="0">
                <a:latin typeface="Gotham Light" charset="0"/>
                <a:ea typeface="Gotham Light" charset="0"/>
                <a:cs typeface="Gotham Light" charset="0"/>
              </a:defRPr>
            </a:lvl5pPr>
          </a:lstStyle>
          <a:p>
            <a:pPr marL="285750" lvl="0" indent="-285750" algn="l" defTabSz="1007943" rtl="0" eaLnBrk="1" latinLnBrk="0" hangingPunct="1">
              <a:lnSpc>
                <a:spcPct val="90000"/>
              </a:lnSpc>
              <a:spcBef>
                <a:spcPts val="1102"/>
              </a:spcBef>
              <a:buClr>
                <a:schemeClr val="accent1"/>
              </a:buClr>
              <a:buFont typeface="Arial" charset="0"/>
              <a:buChar char="•"/>
            </a:pPr>
            <a:r>
              <a:rPr lang="en-US" dirty="0"/>
              <a:t>Click to type</a:t>
            </a:r>
          </a:p>
        </p:txBody>
      </p:sp>
      <p:sp>
        <p:nvSpPr>
          <p:cNvPr id="5" name="Content Placeholder 5"/>
          <p:cNvSpPr>
            <a:spLocks noGrp="1"/>
          </p:cNvSpPr>
          <p:nvPr>
            <p:ph sz="quarter" idx="4" hasCustomPrompt="1"/>
          </p:nvPr>
        </p:nvSpPr>
        <p:spPr>
          <a:xfrm>
            <a:off x="5412732" y="904875"/>
            <a:ext cx="4356744" cy="5738814"/>
          </a:xfrm>
        </p:spPr>
        <p:txBody>
          <a:bodyPr anchor="t" anchorCtr="0">
            <a:normAutofit/>
          </a:bodyPr>
          <a:lstStyle>
            <a:lvl1pPr marL="0" indent="0" algn="ctr">
              <a:buNone/>
              <a:defRPr sz="1200" b="0" i="0" baseline="0">
                <a:solidFill>
                  <a:schemeClr val="tx2"/>
                </a:solidFill>
                <a:latin typeface="Arial" charset="0"/>
                <a:ea typeface="Arial" charset="0"/>
                <a:cs typeface="Arial" charset="0"/>
              </a:defRPr>
            </a:lvl1pPr>
            <a:lvl2pPr>
              <a:defRPr sz="1200" b="0" i="0">
                <a:solidFill>
                  <a:schemeClr val="tx2"/>
                </a:solidFill>
                <a:latin typeface="Gotham Light" charset="0"/>
                <a:ea typeface="Gotham Light" charset="0"/>
                <a:cs typeface="Gotham Light" charset="0"/>
              </a:defRPr>
            </a:lvl2pPr>
            <a:lvl3pPr>
              <a:defRPr sz="1200" b="0" i="0">
                <a:solidFill>
                  <a:schemeClr val="tx2"/>
                </a:solidFill>
                <a:latin typeface="Gotham Light" charset="0"/>
                <a:ea typeface="Gotham Light" charset="0"/>
                <a:cs typeface="Gotham Light" charset="0"/>
              </a:defRPr>
            </a:lvl3pPr>
            <a:lvl4pPr>
              <a:defRPr sz="1200" b="0" i="0">
                <a:solidFill>
                  <a:schemeClr val="tx2"/>
                </a:solidFill>
                <a:latin typeface="Gotham Light" charset="0"/>
                <a:ea typeface="Gotham Light" charset="0"/>
                <a:cs typeface="Gotham Light" charset="0"/>
              </a:defRPr>
            </a:lvl4pPr>
            <a:lvl5pPr>
              <a:defRPr sz="1200" b="0" i="0">
                <a:solidFill>
                  <a:schemeClr val="tx2"/>
                </a:solidFill>
                <a:latin typeface="Gotham Light" charset="0"/>
                <a:ea typeface="Gotham Light" charset="0"/>
                <a:cs typeface="Gotham Light" charset="0"/>
              </a:defRPr>
            </a:lvl5pPr>
          </a:lstStyle>
          <a:p>
            <a:pPr lvl="0"/>
            <a:r>
              <a:rPr lang="en-US" dirty="0"/>
              <a:t>// Click to insert graph or table</a:t>
            </a:r>
          </a:p>
        </p:txBody>
      </p:sp>
    </p:spTree>
    <p:extLst>
      <p:ext uri="{BB962C8B-B14F-4D97-AF65-F5344CB8AC3E}">
        <p14:creationId xmlns:p14="http://schemas.microsoft.com/office/powerpoint/2010/main" val="167682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00114" y="904875"/>
            <a:ext cx="8869362" cy="771525"/>
          </a:xfrm>
        </p:spPr>
        <p:txBody>
          <a:bodyPr/>
          <a:lstStyle>
            <a:lvl1pPr>
              <a:defRPr>
                <a:solidFill>
                  <a:srgbClr val="91278F"/>
                </a:solidFill>
              </a:defRPr>
            </a:lvl1pPr>
          </a:lstStyle>
          <a:p>
            <a:r>
              <a:rPr lang="en-US" dirty="0"/>
              <a:t>Contents</a:t>
            </a:r>
          </a:p>
        </p:txBody>
      </p:sp>
      <p:sp>
        <p:nvSpPr>
          <p:cNvPr id="3" name="Text Placeholder 2"/>
          <p:cNvSpPr>
            <a:spLocks noGrp="1"/>
          </p:cNvSpPr>
          <p:nvPr>
            <p:ph type="body" sz="quarter" idx="11"/>
          </p:nvPr>
        </p:nvSpPr>
        <p:spPr>
          <a:xfrm>
            <a:off x="900113" y="2122714"/>
            <a:ext cx="8869362" cy="3603172"/>
          </a:xfrm>
        </p:spPr>
        <p:txBody>
          <a:bodyPr/>
          <a:lstStyle>
            <a:lvl1pPr marL="0" indent="0">
              <a:buClr>
                <a:srgbClr val="91278F"/>
              </a:buClr>
              <a:buFont typeface="Arial" panose="020B0604020202020204" pitchFamily="34" charset="0"/>
              <a:buNone/>
              <a:defRPr lang="en-US" sz="2500" b="0" i="0" kern="1200" baseline="0" dirty="0">
                <a:solidFill>
                  <a:schemeClr val="tx1">
                    <a:lumMod val="75000"/>
                    <a:lumOff val="25000"/>
                  </a:schemeClr>
                </a:solidFill>
                <a:latin typeface="Arial" charset="0"/>
                <a:ea typeface="Arial" charset="0"/>
                <a:cs typeface="Arial" charset="0"/>
              </a:defRPr>
            </a:lvl1pPr>
            <a:lvl4pPr>
              <a:defRPr baseline="0"/>
            </a:lvl4pPr>
          </a:lstStyle>
          <a:p>
            <a:pPr marL="285750" lvl="0" indent="-285750" algn="l" defTabSz="1007943" rtl="0" eaLnBrk="1" latinLnBrk="0" hangingPunct="1">
              <a:lnSpc>
                <a:spcPct val="90000"/>
              </a:lnSpc>
              <a:spcBef>
                <a:spcPts val="1102"/>
              </a:spcBef>
              <a:spcAft>
                <a:spcPts val="300"/>
              </a:spcAft>
              <a:buClr>
                <a:schemeClr val="accent1"/>
              </a:buClr>
              <a:buFont typeface="Arial" charset="0"/>
              <a:buChar char="•"/>
            </a:pPr>
            <a:endParaRPr lang="en-US" dirty="0"/>
          </a:p>
          <a:p>
            <a:pPr marL="285750" lvl="0" indent="-285750" algn="l" defTabSz="1007943" rtl="0" eaLnBrk="1" latinLnBrk="0" hangingPunct="1">
              <a:lnSpc>
                <a:spcPct val="90000"/>
              </a:lnSpc>
              <a:spcBef>
                <a:spcPts val="1102"/>
              </a:spcBef>
              <a:spcAft>
                <a:spcPts val="300"/>
              </a:spcAft>
              <a:buClr>
                <a:schemeClr val="accent1"/>
              </a:buClr>
              <a:buFont typeface="Arial" charset="0"/>
              <a:buChar char="•"/>
            </a:pPr>
            <a:endParaRPr lang="en-US" dirty="0"/>
          </a:p>
        </p:txBody>
      </p:sp>
    </p:spTree>
    <p:extLst>
      <p:ext uri="{BB962C8B-B14F-4D97-AF65-F5344CB8AC3E}">
        <p14:creationId xmlns:p14="http://schemas.microsoft.com/office/powerpoint/2010/main" val="133955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904875"/>
            <a:ext cx="8855075" cy="958796"/>
          </a:xfrm>
        </p:spPr>
        <p:txBody>
          <a:bodyPr/>
          <a:lstStyle/>
          <a:p>
            <a:r>
              <a:rPr lang="en-US" dirty="0"/>
              <a:t>Click to edit Master title style</a:t>
            </a:r>
          </a:p>
        </p:txBody>
      </p:sp>
      <p:sp>
        <p:nvSpPr>
          <p:cNvPr id="3" name="Content Placeholder 2"/>
          <p:cNvSpPr>
            <a:spLocks noGrp="1"/>
          </p:cNvSpPr>
          <p:nvPr>
            <p:ph idx="1"/>
          </p:nvPr>
        </p:nvSpPr>
        <p:spPr/>
        <p:txBody>
          <a:bodyPr/>
          <a:lstStyle>
            <a:lvl2pPr marL="0">
              <a:defRPr/>
            </a:lvl2pPr>
            <a:lvl3pPr marL="360000" indent="-360000">
              <a:buClr>
                <a:schemeClr val="accent1"/>
              </a:buClr>
              <a:defRPr/>
            </a:lvl3pPr>
            <a:lvl4pPr marL="0">
              <a:defRPr/>
            </a:lvl4pPr>
            <a:lvl5pPr marL="360000" indent="-360000">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0436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lock content and an image">
    <p:spTree>
      <p:nvGrpSpPr>
        <p:cNvPr id="1" name=""/>
        <p:cNvGrpSpPr/>
        <p:nvPr/>
      </p:nvGrpSpPr>
      <p:grpSpPr>
        <a:xfrm>
          <a:off x="0" y="0"/>
          <a:ext cx="0" cy="0"/>
          <a:chOff x="0" y="0"/>
          <a:chExt cx="0" cy="0"/>
        </a:xfrm>
      </p:grpSpPr>
      <p:sp>
        <p:nvSpPr>
          <p:cNvPr id="2" name="Title 1"/>
          <p:cNvSpPr>
            <a:spLocks noGrp="1"/>
          </p:cNvSpPr>
          <p:nvPr>
            <p:ph type="title"/>
          </p:nvPr>
        </p:nvSpPr>
        <p:spPr>
          <a:xfrm>
            <a:off x="541338" y="550864"/>
            <a:ext cx="3643504" cy="3349624"/>
          </a:xfrm>
          <a:ln w="25400">
            <a:solidFill>
              <a:schemeClr val="bg2"/>
            </a:solidFill>
          </a:ln>
        </p:spPr>
        <p:txBody>
          <a:bodyPr lIns="360000" tIns="360000" rIns="360000" bIns="360000" anchor="t" anchorCtr="0"/>
          <a:lstStyle>
            <a:lvl1pPr>
              <a:defRPr sz="3527">
                <a:solidFill>
                  <a:schemeClr val="accent1"/>
                </a:solidFill>
              </a:defRPr>
            </a:lvl1pPr>
          </a:lstStyle>
          <a:p>
            <a:r>
              <a:rPr lang="en-US" dirty="0"/>
              <a:t>Click to edit Master title style</a:t>
            </a:r>
          </a:p>
        </p:txBody>
      </p:sp>
      <p:sp>
        <p:nvSpPr>
          <p:cNvPr id="3" name="Picture Placeholder 2"/>
          <p:cNvSpPr>
            <a:spLocks noGrp="1" noChangeAspect="1"/>
          </p:cNvSpPr>
          <p:nvPr>
            <p:ph type="pic" idx="1" hasCustomPrompt="1"/>
          </p:nvPr>
        </p:nvSpPr>
        <p:spPr>
          <a:xfrm>
            <a:off x="4545413" y="550863"/>
            <a:ext cx="5597125" cy="6456362"/>
          </a:xfrm>
          <a:blipFill dpi="0" rotWithShape="1">
            <a:blip r:embed="rId2">
              <a:alphaModFix amt="83000"/>
            </a:blip>
            <a:srcRect/>
            <a:stretch>
              <a:fillRect/>
            </a:stretch>
          </a:blipFill>
        </p:spPr>
        <p:txBody>
          <a:bodyPr tIns="360000" anchor="t"/>
          <a:lstStyle>
            <a:lvl1pPr marL="0" indent="0" algn="ctr">
              <a:buNone/>
              <a:defRPr lang="en-US" sz="1200" b="1" i="0" kern="1200" baseline="0" dirty="0">
                <a:solidFill>
                  <a:schemeClr val="bg1"/>
                </a:solidFill>
                <a:latin typeface="Arial" charset="0"/>
                <a:ea typeface="Arial" charset="0"/>
                <a:cs typeface="Arial"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dirty="0"/>
              <a:t>Instruction only // Click photo icon to replace image</a:t>
            </a:r>
          </a:p>
        </p:txBody>
      </p:sp>
      <p:sp>
        <p:nvSpPr>
          <p:cNvPr id="4" name="Text Placeholder 3"/>
          <p:cNvSpPr>
            <a:spLocks noGrp="1"/>
          </p:cNvSpPr>
          <p:nvPr>
            <p:ph type="body" sz="half" idx="2"/>
          </p:nvPr>
        </p:nvSpPr>
        <p:spPr>
          <a:xfrm>
            <a:off x="541338" y="4214812"/>
            <a:ext cx="3643503" cy="2792413"/>
          </a:xfrm>
          <a:solidFill>
            <a:schemeClr val="bg2"/>
          </a:solidFill>
          <a:ln>
            <a:noFill/>
          </a:ln>
          <a:effectLst/>
        </p:spPr>
        <p:style>
          <a:lnRef idx="0">
            <a:scrgbClr r="0" g="0" b="0"/>
          </a:lnRef>
          <a:fillRef idx="1001">
            <a:schemeClr val="lt1"/>
          </a:fillRef>
          <a:effectRef idx="0">
            <a:scrgbClr r="0" g="0" b="0"/>
          </a:effectRef>
          <a:fontRef idx="major"/>
        </p:style>
        <p:txBody>
          <a:bodyPr lIns="360000" tIns="360000" rIns="360000" bIns="360000" anchor="t" anchorCtr="0"/>
          <a:lstStyle>
            <a:lvl1pPr marL="0" indent="0">
              <a:buNone/>
              <a:defRPr lang="en-US" sz="1600" b="0" i="0" kern="1200" dirty="0" smtClean="0">
                <a:solidFill>
                  <a:schemeClr val="tx1"/>
                </a:solidFill>
                <a:latin typeface="Arial" charset="0"/>
                <a:ea typeface="Arial" charset="0"/>
                <a:cs typeface="Arial"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dirty="0"/>
              <a:t>Click to edit Master text styles</a:t>
            </a:r>
          </a:p>
        </p:txBody>
      </p:sp>
    </p:spTree>
    <p:extLst>
      <p:ext uri="{BB962C8B-B14F-4D97-AF65-F5344CB8AC3E}">
        <p14:creationId xmlns:p14="http://schemas.microsoft.com/office/powerpoint/2010/main" val="368800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pact slide (Set)">
    <p:spTree>
      <p:nvGrpSpPr>
        <p:cNvPr id="1" name=""/>
        <p:cNvGrpSpPr/>
        <p:nvPr/>
      </p:nvGrpSpPr>
      <p:grpSpPr>
        <a:xfrm>
          <a:off x="0" y="0"/>
          <a:ext cx="0" cy="0"/>
          <a:chOff x="0" y="0"/>
          <a:chExt cx="0" cy="0"/>
        </a:xfrm>
      </p:grpSpPr>
      <p:sp>
        <p:nvSpPr>
          <p:cNvPr id="5" name="TextBox 4"/>
          <p:cNvSpPr txBox="1"/>
          <p:nvPr userDrawn="1"/>
        </p:nvSpPr>
        <p:spPr>
          <a:xfrm>
            <a:off x="904875" y="904875"/>
            <a:ext cx="6953250" cy="1566863"/>
          </a:xfrm>
          <a:prstGeom prst="rect">
            <a:avLst/>
          </a:prstGeom>
          <a:noFill/>
        </p:spPr>
        <p:txBody>
          <a:bodyPr wrap="square" lIns="0" tIns="0" rIns="0" bIns="0" rtlCol="0">
            <a:noAutofit/>
          </a:bodyPr>
          <a:lstStyle/>
          <a:p>
            <a:r>
              <a:rPr lang="en-US" sz="4000" b="1" i="0" kern="1200" dirty="0">
                <a:solidFill>
                  <a:srgbClr val="91278F"/>
                </a:solidFill>
                <a:latin typeface="Arial" charset="0"/>
                <a:ea typeface="Arial" charset="0"/>
                <a:cs typeface="Arial" charset="0"/>
              </a:rPr>
              <a:t>What sort of impact are we having?</a:t>
            </a:r>
          </a:p>
        </p:txBody>
      </p:sp>
      <p:sp>
        <p:nvSpPr>
          <p:cNvPr id="6" name="Rectangle 5"/>
          <p:cNvSpPr/>
          <p:nvPr userDrawn="1"/>
        </p:nvSpPr>
        <p:spPr>
          <a:xfrm>
            <a:off x="904875" y="3562096"/>
            <a:ext cx="8864600" cy="346249"/>
          </a:xfrm>
          <a:prstGeom prst="rect">
            <a:avLst/>
          </a:prstGeom>
        </p:spPr>
        <p:txBody>
          <a:bodyPr wrap="square" lIns="0" tIns="0" rIns="0" bIns="0" numCol="4" spcCol="360000">
            <a:noAutofit/>
          </a:bodyPr>
          <a:lstStyle/>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accent3"/>
                </a:solidFill>
                <a:latin typeface="Arial" charset="0"/>
                <a:ea typeface="Arial" charset="0"/>
                <a:cs typeface="Arial" charset="0"/>
              </a:rPr>
              <a:t>8,000</a:t>
            </a:r>
          </a:p>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accent3"/>
                </a:solidFill>
                <a:latin typeface="Arial" charset="0"/>
                <a:ea typeface="Arial" charset="0"/>
                <a:cs typeface="Arial" charset="0"/>
              </a:rPr>
              <a:t>£900,000</a:t>
            </a:r>
          </a:p>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accent3"/>
                </a:solidFill>
                <a:latin typeface="Arial" charset="0"/>
                <a:ea typeface="Arial" charset="0"/>
                <a:cs typeface="Arial" charset="0"/>
              </a:rPr>
              <a:t>96%</a:t>
            </a:r>
          </a:p>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accent3"/>
                </a:solidFill>
                <a:latin typeface="Arial" charset="0"/>
                <a:ea typeface="Arial" charset="0"/>
                <a:cs typeface="Arial" charset="0"/>
              </a:rPr>
              <a:t>92%</a:t>
            </a:r>
          </a:p>
        </p:txBody>
      </p:sp>
      <p:sp>
        <p:nvSpPr>
          <p:cNvPr id="11" name="Oval 10"/>
          <p:cNvSpPr>
            <a:spLocks noChangeAspect="1"/>
          </p:cNvSpPr>
          <p:nvPr userDrawn="1"/>
        </p:nvSpPr>
        <p:spPr>
          <a:xfrm>
            <a:off x="914401"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926377" y="2592623"/>
            <a:ext cx="720000" cy="720000"/>
          </a:xfrm>
          <a:prstGeom prst="ellipse">
            <a:avLst/>
          </a:prstGeom>
          <a:blipFill dpi="0" rotWithShape="1">
            <a:blip r:embed="rId2" cstate="screen">
              <a:extLst>
                <a:ext uri="{28A0092B-C50C-407E-A947-70E740481C1C}">
                  <a14:useLocalDpi xmlns:a14="http://schemas.microsoft.com/office/drawing/2010/main"/>
                </a:ext>
              </a:extLst>
            </a:blip>
            <a:srcRect/>
            <a:stretch>
              <a:fillRect l="15000" t="15000" r="15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3214688"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userDrawn="1"/>
        </p:nvSpPr>
        <p:spPr>
          <a:xfrm>
            <a:off x="5502999"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userDrawn="1"/>
        </p:nvSpPr>
        <p:spPr>
          <a:xfrm>
            <a:off x="7791310"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04875" y="4090734"/>
            <a:ext cx="8864600" cy="752729"/>
          </a:xfrm>
          <a:prstGeom prst="rect">
            <a:avLst/>
          </a:prstGeom>
        </p:spPr>
        <p:txBody>
          <a:bodyPr wrap="square" lIns="0" tIns="0" rIns="0" bIns="0" numCol="4" spcCol="360000">
            <a:noAutofit/>
          </a:bodyPr>
          <a:lstStyle/>
          <a:p>
            <a:pPr marL="0" lvl="0" indent="0" algn="l" defTabSz="1007943" rtl="0" eaLnBrk="1" latinLnBrk="0" hangingPunct="1">
              <a:lnSpc>
                <a:spcPct val="90000"/>
              </a:lnSpc>
              <a:spcBef>
                <a:spcPts val="1102"/>
              </a:spcBef>
              <a:buFont typeface="Arial" panose="020B0604020202020204" pitchFamily="34" charset="0"/>
              <a:buNone/>
            </a:pPr>
            <a:r>
              <a:rPr lang="en-US" sz="1600" b="0" i="0" kern="1200" dirty="0">
                <a:solidFill>
                  <a:schemeClr val="tx1">
                    <a:lumMod val="75000"/>
                    <a:lumOff val="25000"/>
                  </a:schemeClr>
                </a:solidFill>
                <a:latin typeface="Arial" charset="0"/>
                <a:ea typeface="Arial" charset="0"/>
                <a:cs typeface="Arial" charset="0"/>
              </a:rPr>
              <a:t>calls were handled by our free phone helpline</a:t>
            </a:r>
          </a:p>
          <a:p>
            <a:pPr marL="0" lvl="0" indent="0" algn="l" defTabSz="1007943" rtl="0" eaLnBrk="1" latinLnBrk="0" hangingPunct="1">
              <a:lnSpc>
                <a:spcPct val="90000"/>
              </a:lnSpc>
              <a:spcBef>
                <a:spcPts val="1102"/>
              </a:spcBef>
              <a:buFont typeface="Arial" panose="020B0604020202020204" pitchFamily="34" charset="0"/>
              <a:buNone/>
            </a:pPr>
            <a:r>
              <a:rPr lang="en-US" sz="1600" b="0" i="0" kern="1200" dirty="0">
                <a:solidFill>
                  <a:schemeClr val="tx1">
                    <a:lumMod val="75000"/>
                    <a:lumOff val="25000"/>
                  </a:schemeClr>
                </a:solidFill>
                <a:latin typeface="Arial" charset="0"/>
                <a:ea typeface="Arial" charset="0"/>
                <a:cs typeface="Arial" charset="0"/>
              </a:rPr>
              <a:t>was given out as cash grants</a:t>
            </a:r>
          </a:p>
          <a:p>
            <a:pPr marL="0" lvl="0" indent="0" algn="l" defTabSz="1007943" rtl="0" eaLnBrk="1" latinLnBrk="0" hangingPunct="1">
              <a:lnSpc>
                <a:spcPct val="90000"/>
              </a:lnSpc>
              <a:spcBef>
                <a:spcPts val="1102"/>
              </a:spcBef>
              <a:buFont typeface="Arial" panose="020B0604020202020204" pitchFamily="34" charset="0"/>
              <a:buNone/>
            </a:pPr>
            <a:endParaRPr lang="en-US" sz="1600" b="0" i="0" kern="1200" dirty="0">
              <a:solidFill>
                <a:schemeClr val="tx1">
                  <a:lumMod val="75000"/>
                  <a:lumOff val="25000"/>
                </a:schemeClr>
              </a:solidFill>
              <a:latin typeface="Arial" charset="0"/>
              <a:ea typeface="Arial" charset="0"/>
              <a:cs typeface="Arial" charset="0"/>
            </a:endParaRPr>
          </a:p>
          <a:p>
            <a:pPr marL="0" lvl="0" indent="0" algn="l" defTabSz="1007943" rtl="0" eaLnBrk="1" latinLnBrk="0" hangingPunct="1">
              <a:lnSpc>
                <a:spcPct val="90000"/>
              </a:lnSpc>
              <a:spcBef>
                <a:spcPts val="1102"/>
              </a:spcBef>
              <a:buFont typeface="Arial" panose="020B0604020202020204" pitchFamily="34" charset="0"/>
              <a:buNone/>
            </a:pPr>
            <a:r>
              <a:rPr lang="en-US" sz="1600" b="0" i="0" kern="1200" dirty="0">
                <a:solidFill>
                  <a:schemeClr val="tx1">
                    <a:lumMod val="75000"/>
                    <a:lumOff val="25000"/>
                  </a:schemeClr>
                </a:solidFill>
                <a:latin typeface="Arial" charset="0"/>
                <a:ea typeface="Arial" charset="0"/>
                <a:cs typeface="Arial" charset="0"/>
              </a:rPr>
              <a:t>of clients would recommend BWC to a friend or bank colleague</a:t>
            </a:r>
          </a:p>
          <a:p>
            <a:pPr marL="0" lvl="0" indent="0" algn="l" defTabSz="1007943" rtl="0" eaLnBrk="1" latinLnBrk="0" hangingPunct="1">
              <a:lnSpc>
                <a:spcPct val="90000"/>
              </a:lnSpc>
              <a:spcBef>
                <a:spcPts val="1102"/>
              </a:spcBef>
              <a:buFont typeface="Arial" panose="020B0604020202020204" pitchFamily="34" charset="0"/>
              <a:buNone/>
            </a:pPr>
            <a:r>
              <a:rPr lang="en-US" sz="1600" b="0" i="0" kern="1200" dirty="0">
                <a:solidFill>
                  <a:schemeClr val="tx1">
                    <a:lumMod val="75000"/>
                    <a:lumOff val="25000"/>
                  </a:schemeClr>
                </a:solidFill>
                <a:latin typeface="Arial" charset="0"/>
                <a:ea typeface="Arial" charset="0"/>
                <a:cs typeface="Arial" charset="0"/>
              </a:rPr>
              <a:t>of clients rated our customer service as excellent</a:t>
            </a:r>
          </a:p>
        </p:txBody>
      </p:sp>
      <p:sp>
        <p:nvSpPr>
          <p:cNvPr id="22" name="Oval 21"/>
          <p:cNvSpPr>
            <a:spLocks noChangeAspect="1"/>
          </p:cNvSpPr>
          <p:nvPr userDrawn="1"/>
        </p:nvSpPr>
        <p:spPr>
          <a:xfrm>
            <a:off x="3231288" y="2592623"/>
            <a:ext cx="720000" cy="720000"/>
          </a:xfrm>
          <a:prstGeom prst="ellipse">
            <a:avLst/>
          </a:prstGeom>
          <a:blipFill dpi="0" rotWithShape="1">
            <a:blip r:embed="rId3" cstate="screen">
              <a:extLst>
                <a:ext uri="{28A0092B-C50C-407E-A947-70E740481C1C}">
                  <a14:useLocalDpi xmlns:a14="http://schemas.microsoft.com/office/drawing/2010/main"/>
                </a:ext>
              </a:extLst>
            </a:blip>
            <a:srcRect/>
            <a:stretch>
              <a:fillRect l="15000" t="15000" r="15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userDrawn="1"/>
        </p:nvSpPr>
        <p:spPr>
          <a:xfrm>
            <a:off x="5505089" y="2592623"/>
            <a:ext cx="720000" cy="720000"/>
          </a:xfrm>
          <a:prstGeom prst="ellipse">
            <a:avLst/>
          </a:prstGeom>
          <a:blipFill dpi="0" rotWithShape="1">
            <a:blip r:embed="rId4" cstate="screen">
              <a:extLst>
                <a:ext uri="{28A0092B-C50C-407E-A947-70E740481C1C}">
                  <a14:useLocalDpi xmlns:a14="http://schemas.microsoft.com/office/drawing/2010/main"/>
                </a:ext>
              </a:extLst>
            </a:blip>
            <a:srcRect/>
            <a:stretch>
              <a:fillRect l="15000" t="15000" r="15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userDrawn="1"/>
        </p:nvSpPr>
        <p:spPr>
          <a:xfrm>
            <a:off x="7780339" y="2592623"/>
            <a:ext cx="720000" cy="720000"/>
          </a:xfrm>
          <a:prstGeom prst="ellipse">
            <a:avLst/>
          </a:prstGeom>
          <a:blipFill dpi="0" rotWithShape="1">
            <a:blip r:embed="rId5" cstate="screen">
              <a:extLst>
                <a:ext uri="{28A0092B-C50C-407E-A947-70E740481C1C}">
                  <a14:useLocalDpi xmlns:a14="http://schemas.microsoft.com/office/drawing/2010/main"/>
                </a:ext>
              </a:extLst>
            </a:blip>
            <a:srcRect/>
            <a:stretch>
              <a:fillRect l="15000" t="15000" r="15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856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pact slide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Oval 4"/>
          <p:cNvSpPr>
            <a:spLocks noChangeAspect="1"/>
          </p:cNvSpPr>
          <p:nvPr userDrawn="1"/>
        </p:nvSpPr>
        <p:spPr>
          <a:xfrm>
            <a:off x="914401"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userDrawn="1"/>
        </p:nvSpPr>
        <p:spPr>
          <a:xfrm>
            <a:off x="5490792"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userDrawn="1"/>
        </p:nvSpPr>
        <p:spPr>
          <a:xfrm>
            <a:off x="7778988"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p:cNvSpPr>
            <a:spLocks noGrp="1"/>
          </p:cNvSpPr>
          <p:nvPr>
            <p:ph type="pic" sz="quarter" idx="10" hasCustomPrompt="1"/>
          </p:nvPr>
        </p:nvSpPr>
        <p:spPr>
          <a:xfrm>
            <a:off x="904875" y="2586039"/>
            <a:ext cx="720000" cy="720000"/>
          </a:xfrm>
          <a:blipFill dpi="0" rotWithShape="1">
            <a:blip r:embed="rId2" cstate="screen">
              <a:extLst>
                <a:ext uri="{28A0092B-C50C-407E-A947-70E740481C1C}">
                  <a14:useLocalDpi xmlns:a14="http://schemas.microsoft.com/office/drawing/2010/main"/>
                </a:ext>
              </a:extLst>
            </a:blip>
            <a:srcRect/>
            <a:stretch>
              <a:fillRect l="15000" t="15000" r="15000" b="15000"/>
            </a:stretch>
          </a:blipFill>
        </p:spPr>
        <p:txBody>
          <a:bodyPr anchor="ctr" anchorCtr="0"/>
          <a:lstStyle>
            <a:lvl1pPr marL="0" indent="0" algn="ctr" defTabSz="1007943" rtl="0" eaLnBrk="1" latinLnBrk="0" hangingPunct="1">
              <a:lnSpc>
                <a:spcPct val="90000"/>
              </a:lnSpc>
              <a:spcBef>
                <a:spcPts val="600"/>
              </a:spcBef>
              <a:spcAft>
                <a:spcPts val="300"/>
              </a:spcAft>
              <a:buFont typeface="Arial" panose="020B0604020202020204" pitchFamily="34" charset="0"/>
              <a:buNone/>
              <a:defRPr lang="en-US" sz="1600" b="1" i="0" kern="1200" dirty="0">
                <a:solidFill>
                  <a:schemeClr val="bg1"/>
                </a:solidFill>
                <a:latin typeface="Arial" charset="0"/>
                <a:ea typeface="Arial" charset="0"/>
                <a:cs typeface="Arial" charset="0"/>
              </a:defRPr>
            </a:lvl1pPr>
          </a:lstStyle>
          <a:p>
            <a:r>
              <a:rPr lang="en-US" dirty="0"/>
              <a:t>Insert icon</a:t>
            </a:r>
          </a:p>
        </p:txBody>
      </p:sp>
      <p:sp>
        <p:nvSpPr>
          <p:cNvPr id="26" name="Text Placeholder 21"/>
          <p:cNvSpPr>
            <a:spLocks noGrp="1"/>
          </p:cNvSpPr>
          <p:nvPr>
            <p:ph type="body" sz="quarter" idx="14"/>
          </p:nvPr>
        </p:nvSpPr>
        <p:spPr>
          <a:xfrm>
            <a:off x="914401" y="3562252"/>
            <a:ext cx="1990487" cy="400049"/>
          </a:xfrm>
        </p:spPr>
        <p:txBody>
          <a:bodyPr/>
          <a:lstStyle>
            <a:lvl1pPr>
              <a:defRPr lang="en-US" sz="2500" b="1" i="0" kern="1200" dirty="0" smtClean="0">
                <a:solidFill>
                  <a:schemeClr val="accent3"/>
                </a:solidFill>
                <a:latin typeface="Arial" charset="0"/>
                <a:ea typeface="Arial" charset="0"/>
                <a:cs typeface="Arial" charset="0"/>
              </a:defRPr>
            </a:lvl1pPr>
          </a:lstStyle>
          <a:p>
            <a:pPr lvl="0"/>
            <a:r>
              <a:rPr lang="en-US" dirty="0"/>
              <a:t>Click to edit</a:t>
            </a:r>
          </a:p>
        </p:txBody>
      </p:sp>
      <p:sp>
        <p:nvSpPr>
          <p:cNvPr id="27" name="Text Placeholder 21"/>
          <p:cNvSpPr>
            <a:spLocks noGrp="1"/>
          </p:cNvSpPr>
          <p:nvPr>
            <p:ph type="body" sz="quarter" idx="15"/>
          </p:nvPr>
        </p:nvSpPr>
        <p:spPr>
          <a:xfrm>
            <a:off x="5490792" y="3562251"/>
            <a:ext cx="1990487" cy="400049"/>
          </a:xfrm>
        </p:spPr>
        <p:txBody>
          <a:bodyPr/>
          <a:lstStyle>
            <a:lvl1pPr>
              <a:defRPr lang="en-US" sz="2500" b="1" i="0" kern="1200" dirty="0" smtClean="0">
                <a:solidFill>
                  <a:schemeClr val="accent3"/>
                </a:solidFill>
                <a:latin typeface="Arial" charset="0"/>
                <a:ea typeface="Arial" charset="0"/>
                <a:cs typeface="Arial" charset="0"/>
              </a:defRPr>
            </a:lvl1pPr>
          </a:lstStyle>
          <a:p>
            <a:pPr lvl="0"/>
            <a:r>
              <a:rPr lang="en-US" dirty="0"/>
              <a:t>Click to edit</a:t>
            </a:r>
          </a:p>
        </p:txBody>
      </p:sp>
      <p:sp>
        <p:nvSpPr>
          <p:cNvPr id="28" name="Text Placeholder 21"/>
          <p:cNvSpPr>
            <a:spLocks noGrp="1"/>
          </p:cNvSpPr>
          <p:nvPr>
            <p:ph type="body" sz="quarter" idx="16"/>
          </p:nvPr>
        </p:nvSpPr>
        <p:spPr>
          <a:xfrm>
            <a:off x="3202596" y="3562251"/>
            <a:ext cx="1990487" cy="400049"/>
          </a:xfrm>
        </p:spPr>
        <p:txBody>
          <a:bodyPr/>
          <a:lstStyle>
            <a:lvl1pPr>
              <a:defRPr lang="en-US" sz="2500" b="1" i="0" kern="1200" dirty="0" smtClean="0">
                <a:solidFill>
                  <a:schemeClr val="accent3"/>
                </a:solidFill>
                <a:latin typeface="Arial" charset="0"/>
                <a:ea typeface="Arial" charset="0"/>
                <a:cs typeface="Arial" charset="0"/>
              </a:defRPr>
            </a:lvl1pPr>
          </a:lstStyle>
          <a:p>
            <a:pPr lvl="0"/>
            <a:r>
              <a:rPr lang="en-US" dirty="0"/>
              <a:t>Click to edit</a:t>
            </a:r>
          </a:p>
        </p:txBody>
      </p:sp>
      <p:sp>
        <p:nvSpPr>
          <p:cNvPr id="29" name="Text Placeholder 21"/>
          <p:cNvSpPr>
            <a:spLocks noGrp="1"/>
          </p:cNvSpPr>
          <p:nvPr>
            <p:ph type="body" sz="quarter" idx="17"/>
          </p:nvPr>
        </p:nvSpPr>
        <p:spPr>
          <a:xfrm>
            <a:off x="7778988" y="3562251"/>
            <a:ext cx="1990487" cy="400049"/>
          </a:xfrm>
        </p:spPr>
        <p:txBody>
          <a:bodyPr/>
          <a:lstStyle>
            <a:lvl1pPr>
              <a:defRPr lang="en-US" sz="2500" b="1" i="0" kern="1200" dirty="0" smtClean="0">
                <a:solidFill>
                  <a:schemeClr val="accent3"/>
                </a:solidFill>
                <a:latin typeface="Arial" charset="0"/>
                <a:ea typeface="Arial" charset="0"/>
                <a:cs typeface="Arial" charset="0"/>
              </a:defRPr>
            </a:lvl1pPr>
          </a:lstStyle>
          <a:p>
            <a:pPr lvl="0"/>
            <a:r>
              <a:rPr lang="en-US" dirty="0"/>
              <a:t>Click to edit</a:t>
            </a:r>
          </a:p>
        </p:txBody>
      </p:sp>
      <p:sp>
        <p:nvSpPr>
          <p:cNvPr id="30" name="Text Placeholder 21"/>
          <p:cNvSpPr>
            <a:spLocks noGrp="1"/>
          </p:cNvSpPr>
          <p:nvPr>
            <p:ph type="body" sz="quarter" idx="18"/>
          </p:nvPr>
        </p:nvSpPr>
        <p:spPr>
          <a:xfrm>
            <a:off x="914401" y="4113015"/>
            <a:ext cx="1990487" cy="898189"/>
          </a:xfrm>
        </p:spPr>
        <p:txBody>
          <a:bodyPr/>
          <a:lstStyle>
            <a:lvl1pPr>
              <a:defRPr lang="en-US" sz="1600" b="0" i="0" kern="1200" dirty="0" smtClean="0">
                <a:solidFill>
                  <a:schemeClr val="tx1"/>
                </a:solidFill>
                <a:latin typeface="Arial" charset="0"/>
                <a:ea typeface="Arial" charset="0"/>
                <a:cs typeface="Arial" charset="0"/>
              </a:defRPr>
            </a:lvl1pPr>
          </a:lstStyle>
          <a:p>
            <a:pPr lvl="0"/>
            <a:r>
              <a:rPr lang="en-US" dirty="0"/>
              <a:t>Click to edit Master text styles</a:t>
            </a:r>
          </a:p>
        </p:txBody>
      </p:sp>
      <p:sp>
        <p:nvSpPr>
          <p:cNvPr id="31" name="Text Placeholder 21"/>
          <p:cNvSpPr>
            <a:spLocks noGrp="1"/>
          </p:cNvSpPr>
          <p:nvPr>
            <p:ph type="body" sz="quarter" idx="19"/>
          </p:nvPr>
        </p:nvSpPr>
        <p:spPr>
          <a:xfrm>
            <a:off x="5490792" y="4113014"/>
            <a:ext cx="1990487" cy="898189"/>
          </a:xfrm>
        </p:spPr>
        <p:txBody>
          <a:bodyPr/>
          <a:lstStyle>
            <a:lvl1pPr>
              <a:defRPr lang="en-US" sz="1600" b="0" i="0" kern="1200" smtClean="0">
                <a:solidFill>
                  <a:schemeClr val="tx1"/>
                </a:solidFill>
                <a:latin typeface="Arial" charset="0"/>
                <a:ea typeface="Arial" charset="0"/>
                <a:cs typeface="Arial" charset="0"/>
              </a:defRPr>
            </a:lvl1pPr>
          </a:lstStyle>
          <a:p>
            <a:pPr lvl="0"/>
            <a:r>
              <a:rPr lang="en-US"/>
              <a:t>Click to edit Master text styles</a:t>
            </a:r>
          </a:p>
        </p:txBody>
      </p:sp>
      <p:sp>
        <p:nvSpPr>
          <p:cNvPr id="32" name="Text Placeholder 21"/>
          <p:cNvSpPr>
            <a:spLocks noGrp="1"/>
          </p:cNvSpPr>
          <p:nvPr>
            <p:ph type="body" sz="quarter" idx="20"/>
          </p:nvPr>
        </p:nvSpPr>
        <p:spPr>
          <a:xfrm>
            <a:off x="3202596" y="4113014"/>
            <a:ext cx="1990487" cy="898189"/>
          </a:xfrm>
        </p:spPr>
        <p:txBody>
          <a:bodyPr/>
          <a:lstStyle>
            <a:lvl1pPr>
              <a:defRPr lang="en-US" sz="1600" b="0" i="0" kern="1200" dirty="0" smtClean="0">
                <a:solidFill>
                  <a:schemeClr val="tx1"/>
                </a:solidFill>
                <a:latin typeface="Arial" charset="0"/>
                <a:ea typeface="Arial" charset="0"/>
                <a:cs typeface="Arial" charset="0"/>
              </a:defRPr>
            </a:lvl1pPr>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dirty="0"/>
              <a:t>Click to edit Master text styles</a:t>
            </a:r>
          </a:p>
        </p:txBody>
      </p:sp>
      <p:sp>
        <p:nvSpPr>
          <p:cNvPr id="33" name="Text Placeholder 21"/>
          <p:cNvSpPr>
            <a:spLocks noGrp="1"/>
          </p:cNvSpPr>
          <p:nvPr>
            <p:ph type="body" sz="quarter" idx="21"/>
          </p:nvPr>
        </p:nvSpPr>
        <p:spPr>
          <a:xfrm>
            <a:off x="7778988" y="4113014"/>
            <a:ext cx="1990487" cy="898189"/>
          </a:xfrm>
        </p:spPr>
        <p:txBody>
          <a:bodyPr/>
          <a:lstStyle>
            <a:lvl1pPr>
              <a:defRPr lang="en-US" sz="1600" b="0" i="0" kern="1200" dirty="0" smtClean="0">
                <a:solidFill>
                  <a:schemeClr val="tx1"/>
                </a:solidFill>
                <a:latin typeface="Arial" charset="0"/>
                <a:ea typeface="Arial" charset="0"/>
                <a:cs typeface="Arial" charset="0"/>
              </a:defRPr>
            </a:lvl1pPr>
          </a:lstStyle>
          <a:p>
            <a:pPr lvl="0"/>
            <a:r>
              <a:rPr lang="en-US"/>
              <a:t>Click to edit Master text styles</a:t>
            </a:r>
          </a:p>
        </p:txBody>
      </p:sp>
      <p:sp>
        <p:nvSpPr>
          <p:cNvPr id="34" name="Oval 33"/>
          <p:cNvSpPr>
            <a:spLocks noChangeAspect="1"/>
          </p:cNvSpPr>
          <p:nvPr userDrawn="1"/>
        </p:nvSpPr>
        <p:spPr>
          <a:xfrm>
            <a:off x="3202596" y="259262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14"/>
          <p:cNvSpPr>
            <a:spLocks noGrp="1"/>
          </p:cNvSpPr>
          <p:nvPr>
            <p:ph type="pic" sz="quarter" idx="22" hasCustomPrompt="1"/>
          </p:nvPr>
        </p:nvSpPr>
        <p:spPr>
          <a:xfrm>
            <a:off x="3202596" y="2586039"/>
            <a:ext cx="720000" cy="720000"/>
          </a:xfrm>
          <a:blipFill dpi="0" rotWithShape="1">
            <a:blip r:embed="rId2" cstate="screen">
              <a:extLst>
                <a:ext uri="{28A0092B-C50C-407E-A947-70E740481C1C}">
                  <a14:useLocalDpi xmlns:a14="http://schemas.microsoft.com/office/drawing/2010/main"/>
                </a:ext>
              </a:extLst>
            </a:blip>
            <a:srcRect/>
            <a:stretch>
              <a:fillRect l="15000" t="15000" r="15000" b="15000"/>
            </a:stretch>
          </a:blipFill>
        </p:spPr>
        <p:txBody>
          <a:bodyPr anchor="ctr" anchorCtr="0"/>
          <a:lstStyle>
            <a:lvl1pPr marL="0" indent="0" algn="ctr" defTabSz="1007943" rtl="0" eaLnBrk="1" latinLnBrk="0" hangingPunct="1">
              <a:lnSpc>
                <a:spcPct val="90000"/>
              </a:lnSpc>
              <a:spcBef>
                <a:spcPts val="600"/>
              </a:spcBef>
              <a:spcAft>
                <a:spcPts val="300"/>
              </a:spcAft>
              <a:buFont typeface="Arial" panose="020B0604020202020204" pitchFamily="34" charset="0"/>
              <a:buNone/>
              <a:defRPr lang="en-US" sz="1600" b="1" i="0" kern="1200" dirty="0">
                <a:solidFill>
                  <a:schemeClr val="bg1"/>
                </a:solidFill>
                <a:latin typeface="Gotham" charset="0"/>
                <a:ea typeface="Gotham" charset="0"/>
                <a:cs typeface="Gotham" charset="0"/>
              </a:defRPr>
            </a:lvl1pPr>
          </a:lstStyle>
          <a:p>
            <a:r>
              <a:rPr lang="en-US" dirty="0"/>
              <a:t>Insert icon</a:t>
            </a:r>
          </a:p>
        </p:txBody>
      </p:sp>
      <p:sp>
        <p:nvSpPr>
          <p:cNvPr id="36" name="Picture Placeholder 14"/>
          <p:cNvSpPr>
            <a:spLocks noGrp="1"/>
          </p:cNvSpPr>
          <p:nvPr>
            <p:ph type="pic" sz="quarter" idx="23" hasCustomPrompt="1"/>
          </p:nvPr>
        </p:nvSpPr>
        <p:spPr>
          <a:xfrm>
            <a:off x="5498613" y="2586039"/>
            <a:ext cx="720000" cy="720000"/>
          </a:xfrm>
          <a:blipFill dpi="0" rotWithShape="1">
            <a:blip r:embed="rId2" cstate="screen">
              <a:extLst>
                <a:ext uri="{28A0092B-C50C-407E-A947-70E740481C1C}">
                  <a14:useLocalDpi xmlns:a14="http://schemas.microsoft.com/office/drawing/2010/main"/>
                </a:ext>
              </a:extLst>
            </a:blip>
            <a:srcRect/>
            <a:stretch>
              <a:fillRect l="15000" t="15000" r="15000" b="15000"/>
            </a:stretch>
          </a:blipFill>
        </p:spPr>
        <p:txBody>
          <a:bodyPr anchor="ctr" anchorCtr="0"/>
          <a:lstStyle>
            <a:lvl1pPr marL="0" indent="0" algn="ctr" defTabSz="1007943" rtl="0" eaLnBrk="1" latinLnBrk="0" hangingPunct="1">
              <a:lnSpc>
                <a:spcPct val="90000"/>
              </a:lnSpc>
              <a:spcBef>
                <a:spcPts val="600"/>
              </a:spcBef>
              <a:spcAft>
                <a:spcPts val="300"/>
              </a:spcAft>
              <a:buFont typeface="Arial" panose="020B0604020202020204" pitchFamily="34" charset="0"/>
              <a:buNone/>
              <a:defRPr lang="en-US" sz="1600" b="1" i="0" kern="1200" dirty="0">
                <a:solidFill>
                  <a:schemeClr val="bg1"/>
                </a:solidFill>
                <a:latin typeface="Gotham" charset="0"/>
                <a:ea typeface="Gotham" charset="0"/>
                <a:cs typeface="Gotham" charset="0"/>
              </a:defRPr>
            </a:lvl1pPr>
          </a:lstStyle>
          <a:p>
            <a:r>
              <a:rPr lang="en-US" dirty="0"/>
              <a:t>Insert icon</a:t>
            </a:r>
          </a:p>
        </p:txBody>
      </p:sp>
      <p:sp>
        <p:nvSpPr>
          <p:cNvPr id="37" name="Picture Placeholder 14"/>
          <p:cNvSpPr>
            <a:spLocks noGrp="1"/>
          </p:cNvSpPr>
          <p:nvPr>
            <p:ph type="pic" sz="quarter" idx="24" hasCustomPrompt="1"/>
          </p:nvPr>
        </p:nvSpPr>
        <p:spPr>
          <a:xfrm>
            <a:off x="7778988" y="2586039"/>
            <a:ext cx="720000" cy="720000"/>
          </a:xfrm>
          <a:blipFill dpi="0" rotWithShape="1">
            <a:blip r:embed="rId2" cstate="screen">
              <a:extLst>
                <a:ext uri="{28A0092B-C50C-407E-A947-70E740481C1C}">
                  <a14:useLocalDpi xmlns:a14="http://schemas.microsoft.com/office/drawing/2010/main"/>
                </a:ext>
              </a:extLst>
            </a:blip>
            <a:srcRect/>
            <a:stretch>
              <a:fillRect l="15000" t="15000" r="15000" b="15000"/>
            </a:stretch>
          </a:blipFill>
        </p:spPr>
        <p:txBody>
          <a:bodyPr anchor="ctr" anchorCtr="0"/>
          <a:lstStyle>
            <a:lvl1pPr marL="0" indent="0" algn="ctr" defTabSz="1007943" rtl="0" eaLnBrk="1" latinLnBrk="0" hangingPunct="1">
              <a:lnSpc>
                <a:spcPct val="90000"/>
              </a:lnSpc>
              <a:spcBef>
                <a:spcPts val="600"/>
              </a:spcBef>
              <a:spcAft>
                <a:spcPts val="300"/>
              </a:spcAft>
              <a:buFont typeface="Arial" panose="020B0604020202020204" pitchFamily="34" charset="0"/>
              <a:buNone/>
              <a:defRPr lang="en-US" sz="1600" b="1" i="0" kern="1200" dirty="0">
                <a:solidFill>
                  <a:schemeClr val="bg1"/>
                </a:solidFill>
                <a:latin typeface="Gotham" charset="0"/>
                <a:ea typeface="Gotham" charset="0"/>
                <a:cs typeface="Gotham" charset="0"/>
              </a:defRPr>
            </a:lvl1pPr>
          </a:lstStyle>
          <a:p>
            <a:r>
              <a:rPr lang="en-US" dirty="0"/>
              <a:t>Insert icon</a:t>
            </a:r>
          </a:p>
        </p:txBody>
      </p:sp>
    </p:spTree>
    <p:extLst>
      <p:ext uri="{BB962C8B-B14F-4D97-AF65-F5344CB8AC3E}">
        <p14:creationId xmlns:p14="http://schemas.microsoft.com/office/powerpoint/2010/main" val="1154602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 4">
    <p:spTree>
      <p:nvGrpSpPr>
        <p:cNvPr id="1" name=""/>
        <p:cNvGrpSpPr/>
        <p:nvPr/>
      </p:nvGrpSpPr>
      <p:grpSpPr>
        <a:xfrm>
          <a:off x="0" y="0"/>
          <a:ext cx="0" cy="0"/>
          <a:chOff x="0" y="0"/>
          <a:chExt cx="0" cy="0"/>
        </a:xfrm>
      </p:grpSpPr>
      <p:sp>
        <p:nvSpPr>
          <p:cNvPr id="3" name="Rectangle 2"/>
          <p:cNvSpPr/>
          <p:nvPr userDrawn="1"/>
        </p:nvSpPr>
        <p:spPr>
          <a:xfrm>
            <a:off x="0" y="6322875"/>
            <a:ext cx="10691813" cy="1260000"/>
          </a:xfrm>
          <a:prstGeom prst="rect">
            <a:avLst/>
          </a:prstGeom>
          <a:solidFill>
            <a:srgbClr val="91278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p:cNvSpPr/>
          <p:nvPr userDrawn="1"/>
        </p:nvSpPr>
        <p:spPr>
          <a:xfrm>
            <a:off x="1733461" y="5743575"/>
            <a:ext cx="1158600" cy="11586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6329362" y="550863"/>
            <a:ext cx="3813175" cy="2578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nchorCtr="0"/>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sz="2100" b="1" i="0" kern="1200" dirty="0">
                <a:solidFill>
                  <a:schemeClr val="tx1"/>
                </a:solidFill>
                <a:latin typeface="Arial" charset="0"/>
                <a:ea typeface="Arial" charset="0"/>
                <a:cs typeface="Arial" charset="0"/>
              </a:rPr>
              <a:t>Click to type</a:t>
            </a:r>
          </a:p>
        </p:txBody>
      </p:sp>
      <p:sp>
        <p:nvSpPr>
          <p:cNvPr id="9" name="Rectangle 8"/>
          <p:cNvSpPr/>
          <p:nvPr userDrawn="1"/>
        </p:nvSpPr>
        <p:spPr>
          <a:xfrm>
            <a:off x="541338" y="3279775"/>
            <a:ext cx="3813175" cy="2578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nchorCtr="0"/>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sz="2100" b="1" i="0" kern="1200" dirty="0">
                <a:solidFill>
                  <a:schemeClr val="tx1"/>
                </a:solidFill>
                <a:latin typeface="Arial" charset="0"/>
                <a:ea typeface="Arial" charset="0"/>
                <a:cs typeface="Arial" charset="0"/>
              </a:rPr>
              <a:t>Click to type</a:t>
            </a:r>
          </a:p>
        </p:txBody>
      </p:sp>
      <p:sp>
        <p:nvSpPr>
          <p:cNvPr id="10" name="Rectangle 9"/>
          <p:cNvSpPr/>
          <p:nvPr userDrawn="1"/>
        </p:nvSpPr>
        <p:spPr>
          <a:xfrm>
            <a:off x="4511676" y="3279775"/>
            <a:ext cx="5630862" cy="2578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nchorCtr="0"/>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sz="2100" b="1" i="0" kern="1200" dirty="0">
                <a:solidFill>
                  <a:schemeClr val="tx1"/>
                </a:solidFill>
                <a:latin typeface="Arial" charset="0"/>
                <a:ea typeface="Arial" charset="0"/>
                <a:cs typeface="Arial" charset="0"/>
              </a:rPr>
              <a:t>Click to type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46863" y="565151"/>
            <a:ext cx="620712" cy="620712"/>
          </a:xfrm>
          <a:prstGeom prst="rect">
            <a:avLst/>
          </a:prstGeom>
        </p:spPr>
      </p:pic>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6138" y="3294060"/>
            <a:ext cx="620712" cy="620712"/>
          </a:xfrm>
          <a:prstGeom prst="rect">
            <a:avLst/>
          </a:prstGeom>
        </p:spPr>
      </p:pic>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10126" y="3294060"/>
            <a:ext cx="620712" cy="620712"/>
          </a:xfrm>
          <a:prstGeom prst="rect">
            <a:avLst/>
          </a:prstGeom>
        </p:spPr>
      </p:pic>
      <p:sp>
        <p:nvSpPr>
          <p:cNvPr id="15" name="Text Placeholder 8"/>
          <p:cNvSpPr>
            <a:spLocks noGrp="1"/>
          </p:cNvSpPr>
          <p:nvPr>
            <p:ph type="body" sz="quarter" idx="11" hasCustomPrompt="1"/>
          </p:nvPr>
        </p:nvSpPr>
        <p:spPr>
          <a:xfrm>
            <a:off x="900113" y="5444836"/>
            <a:ext cx="3327854" cy="427324"/>
          </a:xfrm>
        </p:spPr>
        <p:txBody>
          <a:bodyPr vert="horz" lIns="0" tIns="0" rIns="0" bIns="0" rtlCol="0" anchor="t" anchorCtr="0">
            <a:noAutofit/>
          </a:bodyPr>
          <a:lstStyle>
            <a:lvl1pPr>
              <a:defRPr sz="1400" b="0" i="0" baseline="0">
                <a:solidFill>
                  <a:schemeClr val="tx1"/>
                </a:solidFill>
                <a:latin typeface="Arial" charset="0"/>
                <a:ea typeface="Arial" charset="0"/>
                <a:cs typeface="Arial" charset="0"/>
              </a:defRPr>
            </a:lvl1pPr>
            <a:lvl5pPr>
              <a:defRPr lang="en-US" dirty="0" smtClean="0"/>
            </a:lvl5pPr>
          </a:lstStyle>
          <a:p>
            <a:pPr lvl="0"/>
            <a:r>
              <a:rPr lang="en-US" dirty="0"/>
              <a:t>John Doe, Acting Role, Company  </a:t>
            </a:r>
          </a:p>
        </p:txBody>
      </p:sp>
      <p:sp>
        <p:nvSpPr>
          <p:cNvPr id="17" name="Text Placeholder 8"/>
          <p:cNvSpPr>
            <a:spLocks noGrp="1"/>
          </p:cNvSpPr>
          <p:nvPr>
            <p:ph type="body" sz="quarter" idx="12" hasCustomPrompt="1"/>
          </p:nvPr>
        </p:nvSpPr>
        <p:spPr>
          <a:xfrm>
            <a:off x="4872729" y="5430551"/>
            <a:ext cx="3327854" cy="427324"/>
          </a:xfrm>
        </p:spPr>
        <p:txBody>
          <a:bodyPr vert="horz" lIns="0" tIns="0" rIns="0" bIns="0" rtlCol="0" anchor="t" anchorCtr="0">
            <a:noAutofit/>
          </a:bodyPr>
          <a:lstStyle>
            <a:lvl1pPr>
              <a:defRPr sz="1400" b="0" i="0" baseline="0">
                <a:solidFill>
                  <a:schemeClr val="tx1"/>
                </a:solidFill>
                <a:latin typeface="Arial" charset="0"/>
                <a:ea typeface="Arial" charset="0"/>
                <a:cs typeface="Arial" charset="0"/>
              </a:defRPr>
            </a:lvl1pPr>
            <a:lvl5pPr>
              <a:defRPr lang="en-US" dirty="0" smtClean="0"/>
            </a:lvl5pPr>
          </a:lstStyle>
          <a:p>
            <a:pPr lvl="0"/>
            <a:r>
              <a:rPr lang="en-US" dirty="0"/>
              <a:t>John Doe, Acting Role, Company  </a:t>
            </a:r>
          </a:p>
        </p:txBody>
      </p:sp>
      <p:sp>
        <p:nvSpPr>
          <p:cNvPr id="20" name="Text Placeholder 8"/>
          <p:cNvSpPr>
            <a:spLocks noGrp="1"/>
          </p:cNvSpPr>
          <p:nvPr>
            <p:ph type="body" sz="quarter" idx="14" hasCustomPrompt="1"/>
          </p:nvPr>
        </p:nvSpPr>
        <p:spPr>
          <a:xfrm>
            <a:off x="6646863" y="2705026"/>
            <a:ext cx="3327854" cy="427324"/>
          </a:xfrm>
        </p:spPr>
        <p:txBody>
          <a:bodyPr vert="horz" lIns="0" tIns="0" rIns="0" bIns="0" rtlCol="0" anchor="t" anchorCtr="0">
            <a:noAutofit/>
          </a:bodyPr>
          <a:lstStyle>
            <a:lvl1pPr>
              <a:defRPr sz="1400" b="0" i="0" baseline="0">
                <a:solidFill>
                  <a:schemeClr val="tx1"/>
                </a:solidFill>
                <a:latin typeface="Arial" charset="0"/>
                <a:ea typeface="Arial" charset="0"/>
                <a:cs typeface="Arial" charset="0"/>
              </a:defRPr>
            </a:lvl1pPr>
            <a:lvl5pPr>
              <a:defRPr lang="en-US" dirty="0" smtClean="0"/>
            </a:lvl5pPr>
          </a:lstStyle>
          <a:p>
            <a:pPr lvl="0"/>
            <a:r>
              <a:rPr lang="en-US" dirty="0"/>
              <a:t>John Doe, Acting Role, Company  </a:t>
            </a:r>
          </a:p>
        </p:txBody>
      </p:sp>
      <p:sp>
        <p:nvSpPr>
          <p:cNvPr id="16" name="Rectangle 15"/>
          <p:cNvSpPr/>
          <p:nvPr userDrawn="1"/>
        </p:nvSpPr>
        <p:spPr>
          <a:xfrm>
            <a:off x="566997" y="547207"/>
            <a:ext cx="5630862" cy="2578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nchorCtr="0"/>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sz="2100" b="1" i="0" kern="1200" dirty="0">
                <a:solidFill>
                  <a:schemeClr val="tx1"/>
                </a:solidFill>
                <a:latin typeface="Arial" charset="0"/>
                <a:ea typeface="Arial" charset="0"/>
                <a:cs typeface="Arial" charset="0"/>
              </a:rPr>
              <a:t>Click to type</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5447" y="561492"/>
            <a:ext cx="620712" cy="620712"/>
          </a:xfrm>
          <a:prstGeom prst="rect">
            <a:avLst/>
          </a:prstGeom>
        </p:spPr>
      </p:pic>
      <p:sp>
        <p:nvSpPr>
          <p:cNvPr id="19" name="Text Placeholder 8"/>
          <p:cNvSpPr>
            <a:spLocks noGrp="1"/>
          </p:cNvSpPr>
          <p:nvPr>
            <p:ph type="body" sz="quarter" idx="15" hasCustomPrompt="1"/>
          </p:nvPr>
        </p:nvSpPr>
        <p:spPr>
          <a:xfrm>
            <a:off x="928050" y="2697983"/>
            <a:ext cx="3327854" cy="427324"/>
          </a:xfrm>
        </p:spPr>
        <p:txBody>
          <a:bodyPr vert="horz" lIns="0" tIns="0" rIns="0" bIns="0" rtlCol="0" anchor="t" anchorCtr="0">
            <a:noAutofit/>
          </a:bodyPr>
          <a:lstStyle>
            <a:lvl1pPr>
              <a:defRPr sz="1400" b="0" i="0" baseline="0">
                <a:solidFill>
                  <a:schemeClr val="tx1"/>
                </a:solidFill>
                <a:latin typeface="Arial" charset="0"/>
                <a:ea typeface="Arial" charset="0"/>
                <a:cs typeface="Arial" charset="0"/>
              </a:defRPr>
            </a:lvl1pPr>
            <a:lvl5pPr>
              <a:defRPr lang="en-US" dirty="0" smtClean="0"/>
            </a:lvl5pPr>
          </a:lstStyle>
          <a:p>
            <a:pPr lvl="0"/>
            <a:r>
              <a:rPr lang="en-US" dirty="0"/>
              <a:t>John Doe, Acting Role, Company  </a:t>
            </a:r>
          </a:p>
        </p:txBody>
      </p:sp>
    </p:spTree>
    <p:extLst>
      <p:ext uri="{BB962C8B-B14F-4D97-AF65-F5344CB8AC3E}">
        <p14:creationId xmlns:p14="http://schemas.microsoft.com/office/powerpoint/2010/main" val="2052987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 1">
    <p:spTree>
      <p:nvGrpSpPr>
        <p:cNvPr id="1" name=""/>
        <p:cNvGrpSpPr/>
        <p:nvPr/>
      </p:nvGrpSpPr>
      <p:grpSpPr>
        <a:xfrm>
          <a:off x="0" y="0"/>
          <a:ext cx="0" cy="0"/>
          <a:chOff x="0" y="0"/>
          <a:chExt cx="0" cy="0"/>
        </a:xfrm>
      </p:grpSpPr>
      <p:sp>
        <p:nvSpPr>
          <p:cNvPr id="3" name="Rectangle 2"/>
          <p:cNvSpPr/>
          <p:nvPr userDrawn="1"/>
        </p:nvSpPr>
        <p:spPr>
          <a:xfrm>
            <a:off x="0" y="6322875"/>
            <a:ext cx="10691813" cy="1260000"/>
          </a:xfrm>
          <a:prstGeom prst="rect">
            <a:avLst/>
          </a:prstGeom>
          <a:solidFill>
            <a:srgbClr val="91278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0"/>
          </p:nvPr>
        </p:nvSpPr>
        <p:spPr>
          <a:xfrm>
            <a:off x="909262" y="1642113"/>
            <a:ext cx="8851900" cy="2744149"/>
          </a:xfrm>
        </p:spPr>
        <p:txBody>
          <a:bodyPr/>
          <a:lstStyle>
            <a:lvl1pPr>
              <a:defRPr>
                <a:solidFill>
                  <a:schemeClr val="tx1"/>
                </a:solidFill>
              </a:defRPr>
            </a:lvl1pPr>
            <a:lvl5pPr marL="0" indent="0">
              <a:buNone/>
              <a:defRPr b="1" i="0" baseline="0">
                <a:latin typeface="Gotham" charset="0"/>
                <a:ea typeface="Gotham" charset="0"/>
                <a:cs typeface="Gotham" charset="0"/>
              </a:defRPr>
            </a:lvl5pPr>
          </a:lstStyle>
          <a:p>
            <a:pPr lvl="0"/>
            <a:r>
              <a:rPr lang="en-US" dirty="0"/>
              <a:t>Click to edit Master text styles</a:t>
            </a:r>
          </a:p>
        </p:txBody>
      </p:sp>
      <p:sp>
        <p:nvSpPr>
          <p:cNvPr id="9" name="Text Placeholder 8"/>
          <p:cNvSpPr>
            <a:spLocks noGrp="1"/>
          </p:cNvSpPr>
          <p:nvPr>
            <p:ph type="body" sz="quarter" idx="11"/>
          </p:nvPr>
        </p:nvSpPr>
        <p:spPr>
          <a:xfrm>
            <a:off x="909262" y="4690450"/>
            <a:ext cx="8851900" cy="271463"/>
          </a:xfrm>
        </p:spPr>
        <p:txBody>
          <a:bodyPr vert="horz" lIns="0" tIns="0" rIns="0" bIns="0" rtlCol="0" anchor="t" anchorCtr="0">
            <a:noAutofit/>
          </a:bodyPr>
          <a:lstStyle>
            <a:lvl1pPr>
              <a:defRPr sz="1600" b="1" i="0">
                <a:solidFill>
                  <a:schemeClr val="tx1"/>
                </a:solidFill>
                <a:latin typeface="Arial" charset="0"/>
                <a:ea typeface="Arial" charset="0"/>
                <a:cs typeface="Arial" charset="0"/>
              </a:defRPr>
            </a:lvl1pPr>
            <a:lvl5pPr>
              <a:defRPr lang="en-US" dirty="0" smtClean="0"/>
            </a:lvl5pPr>
          </a:lstStyle>
          <a:p>
            <a:pPr lvl="0"/>
            <a:r>
              <a:rPr lang="en-US" dirty="0"/>
              <a:t>Click to edit Master text styles</a:t>
            </a:r>
          </a:p>
        </p:txBody>
      </p:sp>
      <p:sp>
        <p:nvSpPr>
          <p:cNvPr id="10" name="Text Placeholder 8"/>
          <p:cNvSpPr>
            <a:spLocks noGrp="1"/>
          </p:cNvSpPr>
          <p:nvPr>
            <p:ph type="body" sz="quarter" idx="12" hasCustomPrompt="1"/>
          </p:nvPr>
        </p:nvSpPr>
        <p:spPr>
          <a:xfrm>
            <a:off x="909262" y="5034299"/>
            <a:ext cx="8851900" cy="271463"/>
          </a:xfrm>
        </p:spPr>
        <p:txBody>
          <a:bodyPr/>
          <a:lstStyle>
            <a:lvl1pPr>
              <a:defRPr lang="en-US" sz="1600" b="0" i="0" kern="1200" dirty="0">
                <a:solidFill>
                  <a:schemeClr val="tx1"/>
                </a:solidFill>
                <a:latin typeface="Arial" charset="0"/>
                <a:ea typeface="Arial" charset="0"/>
                <a:cs typeface="Arial" charset="0"/>
              </a:defRPr>
            </a:lvl1pPr>
            <a:lvl5pPr marL="0" indent="0">
              <a:buNone/>
              <a:defRPr lang="en-US" sz="1600" b="0" i="0" kern="1200" dirty="0">
                <a:solidFill>
                  <a:schemeClr val="tx1"/>
                </a:solidFill>
                <a:latin typeface="Gotham Light" charset="0"/>
                <a:ea typeface="Gotham Light" charset="0"/>
                <a:cs typeface="Gotham Light" charset="0"/>
              </a:defRPr>
            </a:lvl5pPr>
          </a:lstStyle>
          <a:p>
            <a:pPr marL="0" lvl="0" indent="0" algn="l" defTabSz="1007943" rtl="0" eaLnBrk="1" latinLnBrk="0" hangingPunct="1">
              <a:lnSpc>
                <a:spcPct val="90000"/>
              </a:lnSpc>
              <a:spcBef>
                <a:spcPts val="600"/>
              </a:spcBef>
              <a:spcAft>
                <a:spcPts val="300"/>
              </a:spcAft>
              <a:buFont typeface="Arial" panose="020B0604020202020204" pitchFamily="34" charset="0"/>
              <a:buNone/>
            </a:pPr>
            <a:r>
              <a:rPr lang="en-US" dirty="0"/>
              <a:t>Acting Role, Company</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8988" y="550863"/>
            <a:ext cx="1091250" cy="1091250"/>
          </a:xfrm>
          <a:prstGeom prst="rect">
            <a:avLst/>
          </a:prstGeom>
        </p:spPr>
      </p:pic>
      <p:sp>
        <p:nvSpPr>
          <p:cNvPr id="12" name="Diamond 11"/>
          <p:cNvSpPr/>
          <p:nvPr userDrawn="1"/>
        </p:nvSpPr>
        <p:spPr>
          <a:xfrm>
            <a:off x="1733461" y="5743575"/>
            <a:ext cx="1158600" cy="11586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088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extBox 3"/>
          <p:cNvSpPr txBox="1"/>
          <p:nvPr userDrawn="1"/>
        </p:nvSpPr>
        <p:spPr>
          <a:xfrm>
            <a:off x="904875" y="904875"/>
            <a:ext cx="8864600" cy="890471"/>
          </a:xfrm>
          <a:prstGeom prst="rect">
            <a:avLst/>
          </a:prstGeom>
          <a:noFill/>
        </p:spPr>
        <p:txBody>
          <a:bodyPr wrap="square" lIns="0" tIns="0" rIns="0" bIns="0" rtlCol="0">
            <a:noAutofit/>
          </a:bodyPr>
          <a:lstStyle/>
          <a:p>
            <a:r>
              <a:rPr lang="en-US" sz="4000" b="1" i="0" kern="1200" dirty="0">
                <a:solidFill>
                  <a:srgbClr val="91278F"/>
                </a:solidFill>
                <a:latin typeface="Arial" charset="0"/>
                <a:ea typeface="Arial" charset="0"/>
                <a:cs typeface="Arial" charset="0"/>
              </a:rPr>
              <a:t>Get in touch</a:t>
            </a:r>
          </a:p>
        </p:txBody>
      </p:sp>
      <p:sp>
        <p:nvSpPr>
          <p:cNvPr id="9" name="Footer Placeholder 4"/>
          <p:cNvSpPr>
            <a:spLocks noGrp="1"/>
          </p:cNvSpPr>
          <p:nvPr>
            <p:ph type="ftr" sz="quarter" idx="11"/>
          </p:nvPr>
        </p:nvSpPr>
        <p:spPr>
          <a:xfrm>
            <a:off x="475012" y="7361693"/>
            <a:ext cx="9667525" cy="45719"/>
          </a:xfrm>
          <a:prstGeom prst="rect">
            <a:avLst/>
          </a:prstGeom>
        </p:spPr>
        <p:txBody>
          <a:bodyPr/>
          <a:lstStyle>
            <a:lvl1pPr>
              <a:defRPr sz="900" b="0" i="0">
                <a:solidFill>
                  <a:schemeClr val="tx2"/>
                </a:solidFill>
                <a:latin typeface="Arial" charset="0"/>
                <a:ea typeface="Arial" charset="0"/>
                <a:cs typeface="Arial" charset="0"/>
              </a:defRPr>
            </a:lvl1pPr>
          </a:lstStyle>
          <a:p>
            <a:r>
              <a:rPr lang="en-US" dirty="0"/>
              <a:t>The Bank Workers Charity is the working name of the Bankers Benevolent Fund, a company limited by guarantee in England (No. 19366) and a charity registered in England (No. 313080).</a:t>
            </a:r>
          </a:p>
        </p:txBody>
      </p:sp>
      <p:sp>
        <p:nvSpPr>
          <p:cNvPr id="11" name="Rectangle 10"/>
          <p:cNvSpPr/>
          <p:nvPr userDrawn="1"/>
        </p:nvSpPr>
        <p:spPr>
          <a:xfrm>
            <a:off x="541339" y="5296829"/>
            <a:ext cx="5641199" cy="1346860"/>
          </a:xfrm>
          <a:prstGeom prst="rect">
            <a:avLst/>
          </a:prstGeom>
          <a:solidFill>
            <a:srgbClr val="9127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i="0" kern="1200" dirty="0" err="1">
                <a:solidFill>
                  <a:schemeClr val="bg1"/>
                </a:solidFill>
                <a:latin typeface="Arial" charset="0"/>
                <a:ea typeface="Arial" charset="0"/>
                <a:cs typeface="Arial" charset="0"/>
              </a:rPr>
              <a:t>www.bwcharity.org.uk</a:t>
            </a:r>
            <a:endParaRPr lang="en-US" sz="2500" dirty="0">
              <a:solidFill>
                <a:schemeClr val="bg1"/>
              </a:solidFill>
              <a:latin typeface="Arial" charset="0"/>
              <a:ea typeface="Arial" charset="0"/>
              <a:cs typeface="Arial" charset="0"/>
            </a:endParaRPr>
          </a:p>
        </p:txBody>
      </p:sp>
      <p:sp>
        <p:nvSpPr>
          <p:cNvPr id="12" name="Rectangle 11"/>
          <p:cNvSpPr/>
          <p:nvPr userDrawn="1"/>
        </p:nvSpPr>
        <p:spPr>
          <a:xfrm>
            <a:off x="6182538" y="5296828"/>
            <a:ext cx="3960000" cy="1346860"/>
          </a:xfrm>
          <a:prstGeom prst="rect">
            <a:avLst/>
          </a:prstGeom>
          <a:solidFill>
            <a:srgbClr val="00206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nchorCtr="0"/>
          <a:lstStyle/>
          <a:p>
            <a:pPr>
              <a:lnSpc>
                <a:spcPct val="150000"/>
              </a:lnSpc>
            </a:pPr>
            <a:r>
              <a:rPr lang="en-US" sz="1600" b="1" i="0" kern="1200" dirty="0" err="1">
                <a:solidFill>
                  <a:schemeClr val="bg1"/>
                </a:solidFill>
                <a:latin typeface="Arial" charset="0"/>
                <a:ea typeface="Arial" charset="0"/>
                <a:cs typeface="Arial" charset="0"/>
              </a:rPr>
              <a:t>bwcharity</a:t>
            </a:r>
            <a:endParaRPr lang="en-US" sz="1600" b="1" i="0" kern="1200" dirty="0">
              <a:solidFill>
                <a:schemeClr val="bg1"/>
              </a:solidFill>
              <a:latin typeface="Arial" charset="0"/>
              <a:ea typeface="Arial" charset="0"/>
              <a:cs typeface="Arial" charset="0"/>
            </a:endParaRPr>
          </a:p>
          <a:p>
            <a:pPr>
              <a:lnSpc>
                <a:spcPct val="150000"/>
              </a:lnSpc>
            </a:pPr>
            <a:r>
              <a:rPr lang="en-US" sz="1600" b="1" i="0" kern="1200" dirty="0">
                <a:solidFill>
                  <a:schemeClr val="bg1"/>
                </a:solidFill>
                <a:latin typeface="Arial" charset="0"/>
                <a:ea typeface="Arial" charset="0"/>
                <a:cs typeface="Arial" charset="0"/>
              </a:rPr>
              <a:t>@</a:t>
            </a:r>
            <a:r>
              <a:rPr lang="en-US" sz="1600" b="1" i="0" kern="1200" dirty="0" err="1">
                <a:solidFill>
                  <a:schemeClr val="bg1"/>
                </a:solidFill>
                <a:latin typeface="Arial" charset="0"/>
                <a:ea typeface="Arial" charset="0"/>
                <a:cs typeface="Arial" charset="0"/>
              </a:rPr>
              <a:t>bwcharity</a:t>
            </a:r>
            <a:endParaRPr lang="en-US" sz="1600" b="1" i="0" kern="1200" dirty="0">
              <a:solidFill>
                <a:schemeClr val="bg1"/>
              </a:solidFill>
              <a:latin typeface="Arial" charset="0"/>
              <a:ea typeface="Arial" charset="0"/>
              <a:cs typeface="Arial" charset="0"/>
            </a:endParaRPr>
          </a:p>
          <a:p>
            <a:pPr>
              <a:lnSpc>
                <a:spcPct val="150000"/>
              </a:lnSpc>
            </a:pPr>
            <a:r>
              <a:rPr lang="en-US" sz="1600" b="1" i="0" kern="1200" dirty="0">
                <a:solidFill>
                  <a:schemeClr val="bg1"/>
                </a:solidFill>
                <a:latin typeface="Arial" charset="0"/>
                <a:ea typeface="Arial" charset="0"/>
                <a:cs typeface="Arial" charset="0"/>
              </a:rPr>
              <a:t>Bank Workers Charity</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82900" y="5423054"/>
            <a:ext cx="469392" cy="469392"/>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2900" y="5769814"/>
            <a:ext cx="469392" cy="469392"/>
          </a:xfrm>
          <a:prstGeom prst="rect">
            <a:avLst/>
          </a:prstGeom>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82900" y="6102465"/>
            <a:ext cx="469392" cy="469392"/>
          </a:xfrm>
          <a:prstGeom prst="rect">
            <a:avLst/>
          </a:prstGeom>
        </p:spPr>
      </p:pic>
      <p:sp>
        <p:nvSpPr>
          <p:cNvPr id="13" name="Text Placeholder 7"/>
          <p:cNvSpPr>
            <a:spLocks noGrp="1"/>
          </p:cNvSpPr>
          <p:nvPr>
            <p:ph type="body" sz="quarter" idx="12" hasCustomPrompt="1"/>
          </p:nvPr>
        </p:nvSpPr>
        <p:spPr>
          <a:xfrm>
            <a:off x="2862941" y="1807030"/>
            <a:ext cx="5529943" cy="435427"/>
          </a:xfrm>
        </p:spPr>
        <p:txBody>
          <a:bodyPr/>
          <a:lstStyle>
            <a:lvl1pPr marL="0" marR="0" indent="0" algn="l" defTabSz="1007943" rtl="0" eaLnBrk="1" fontAlgn="auto" latinLnBrk="0" hangingPunct="1">
              <a:lnSpc>
                <a:spcPct val="100000"/>
              </a:lnSpc>
              <a:spcBef>
                <a:spcPts val="1200"/>
              </a:spcBef>
              <a:spcAft>
                <a:spcPts val="600"/>
              </a:spcAft>
              <a:buClrTx/>
              <a:buSzTx/>
              <a:buFont typeface="Arial" panose="020B0604020202020204" pitchFamily="34" charset="0"/>
              <a:buNone/>
              <a:tabLst/>
              <a:defRPr lang="en-US" sz="2500" b="0" i="0" kern="1200" baseline="0" dirty="0">
                <a:solidFill>
                  <a:schemeClr val="tx2"/>
                </a:solidFill>
                <a:latin typeface="Arial" charset="0"/>
                <a:ea typeface="Arial" charset="0"/>
                <a:cs typeface="Arial" charset="0"/>
              </a:defRPr>
            </a:lvl1pPr>
            <a:lvl2pPr>
              <a:defRPr>
                <a:solidFill>
                  <a:schemeClr val="tx2"/>
                </a:solidFill>
              </a:defRPr>
            </a:lvl2pPr>
          </a:lstStyle>
          <a:p>
            <a:pPr marL="0" lvl="0" indent="0" algn="l" defTabSz="1007943" rtl="0" eaLnBrk="1" latinLnBrk="0" hangingPunct="1">
              <a:lnSpc>
                <a:spcPct val="100000"/>
              </a:lnSpc>
              <a:spcBef>
                <a:spcPts val="1200"/>
              </a:spcBef>
              <a:spcAft>
                <a:spcPts val="600"/>
              </a:spcAft>
              <a:buFont typeface="Arial" panose="020B0604020202020204" pitchFamily="34" charset="0"/>
              <a:buNone/>
            </a:pPr>
            <a:r>
              <a:rPr lang="en-US" sz="2500" b="0" i="0" kern="1200" dirty="0">
                <a:solidFill>
                  <a:schemeClr val="tx2"/>
                </a:solidFill>
                <a:latin typeface="Arial" charset="0"/>
                <a:ea typeface="Arial" charset="0"/>
                <a:cs typeface="Arial" charset="0"/>
              </a:rPr>
              <a:t>0800 0234 834</a:t>
            </a:r>
            <a:endParaRPr lang="en-US" sz="2500" b="1" i="0" kern="1200" dirty="0">
              <a:solidFill>
                <a:schemeClr val="accent3"/>
              </a:solidFill>
              <a:latin typeface="Arial" charset="0"/>
              <a:ea typeface="Arial" charset="0"/>
              <a:cs typeface="Arial" charset="0"/>
            </a:endParaRPr>
          </a:p>
        </p:txBody>
      </p:sp>
      <p:sp>
        <p:nvSpPr>
          <p:cNvPr id="17" name="Text Placeholder 21"/>
          <p:cNvSpPr>
            <a:spLocks noGrp="1"/>
          </p:cNvSpPr>
          <p:nvPr>
            <p:ph type="body" sz="quarter" idx="14" hasCustomPrompt="1"/>
          </p:nvPr>
        </p:nvSpPr>
        <p:spPr>
          <a:xfrm>
            <a:off x="914402" y="1809653"/>
            <a:ext cx="1948542" cy="429619"/>
          </a:xfrm>
        </p:spPr>
        <p:txBody>
          <a:bodyPr/>
          <a:lstStyle>
            <a:lvl1pPr marL="0" indent="0" algn="l" defTabSz="1007943" rtl="0" eaLnBrk="1" latinLnBrk="0" hangingPunct="1">
              <a:lnSpc>
                <a:spcPct val="100000"/>
              </a:lnSpc>
              <a:spcBef>
                <a:spcPts val="1200"/>
              </a:spcBef>
              <a:spcAft>
                <a:spcPts val="600"/>
              </a:spcAft>
              <a:buFont typeface="Arial" panose="020B0604020202020204" pitchFamily="34" charset="0"/>
              <a:buNone/>
              <a:defRPr lang="en-US" sz="2500" b="1" i="0" kern="1200" dirty="0" smtClean="0">
                <a:solidFill>
                  <a:schemeClr val="accent3"/>
                </a:solidFill>
                <a:latin typeface="Arial" charset="0"/>
                <a:ea typeface="Arial" charset="0"/>
                <a:cs typeface="Arial" charset="0"/>
              </a:defRPr>
            </a:lvl1pPr>
          </a:lstStyle>
          <a:p>
            <a:pPr marL="0" lvl="0" indent="0" algn="l" defTabSz="1007943" rtl="0" eaLnBrk="1" latinLnBrk="0" hangingPunct="1">
              <a:lnSpc>
                <a:spcPct val="100000"/>
              </a:lnSpc>
              <a:spcBef>
                <a:spcPts val="1200"/>
              </a:spcBef>
              <a:spcAft>
                <a:spcPts val="600"/>
              </a:spcAft>
              <a:buFont typeface="Arial" panose="020B0604020202020204" pitchFamily="34" charset="0"/>
              <a:buNone/>
            </a:pPr>
            <a:r>
              <a:rPr lang="en-US" sz="2500" b="1" i="0" kern="1200" dirty="0">
                <a:solidFill>
                  <a:schemeClr val="accent3"/>
                </a:solidFill>
                <a:latin typeface="Arial" charset="0"/>
                <a:ea typeface="Arial" charset="0"/>
                <a:cs typeface="Arial" charset="0"/>
              </a:rPr>
              <a:t>Call us</a:t>
            </a:r>
          </a:p>
        </p:txBody>
      </p:sp>
      <p:sp>
        <p:nvSpPr>
          <p:cNvPr id="18" name="Text Placeholder 7"/>
          <p:cNvSpPr>
            <a:spLocks noGrp="1"/>
          </p:cNvSpPr>
          <p:nvPr>
            <p:ph type="body" sz="quarter" idx="15" hasCustomPrompt="1"/>
          </p:nvPr>
        </p:nvSpPr>
        <p:spPr>
          <a:xfrm>
            <a:off x="2862941" y="2416629"/>
            <a:ext cx="5529943" cy="435427"/>
          </a:xfrm>
        </p:spPr>
        <p:txBody>
          <a:bodyPr/>
          <a:lstStyle>
            <a:lvl1pPr marL="0" marR="0" indent="0" algn="l" defTabSz="1007943" rtl="0" eaLnBrk="1" fontAlgn="auto" latinLnBrk="0" hangingPunct="1">
              <a:lnSpc>
                <a:spcPct val="100000"/>
              </a:lnSpc>
              <a:spcBef>
                <a:spcPts val="1200"/>
              </a:spcBef>
              <a:spcAft>
                <a:spcPts val="600"/>
              </a:spcAft>
              <a:buClrTx/>
              <a:buSzTx/>
              <a:buFont typeface="Arial" panose="020B0604020202020204" pitchFamily="34" charset="0"/>
              <a:buNone/>
              <a:tabLst/>
              <a:defRPr lang="en-US" sz="2500" b="0" i="0" kern="1200" baseline="0" dirty="0">
                <a:solidFill>
                  <a:schemeClr val="tx2"/>
                </a:solidFill>
                <a:latin typeface="Arial" charset="0"/>
                <a:ea typeface="Arial" charset="0"/>
                <a:cs typeface="Arial" charset="0"/>
              </a:defRPr>
            </a:lvl1pPr>
            <a:lvl2pPr>
              <a:defRPr>
                <a:solidFill>
                  <a:schemeClr val="tx2"/>
                </a:solidFill>
              </a:defRPr>
            </a:lvl2pPr>
          </a:lstStyle>
          <a:p>
            <a:pPr marL="0" lvl="0" indent="0" algn="l" defTabSz="1007943" rtl="0" eaLnBrk="1" latinLnBrk="0" hangingPunct="1">
              <a:lnSpc>
                <a:spcPct val="100000"/>
              </a:lnSpc>
              <a:spcBef>
                <a:spcPts val="1200"/>
              </a:spcBef>
              <a:spcAft>
                <a:spcPts val="600"/>
              </a:spcAft>
              <a:buFont typeface="Arial" panose="020B0604020202020204" pitchFamily="34" charset="0"/>
              <a:buNone/>
            </a:pPr>
            <a:r>
              <a:rPr lang="en-US" sz="2500" b="0" i="0" kern="1200" dirty="0" err="1">
                <a:solidFill>
                  <a:schemeClr val="tx2"/>
                </a:solidFill>
                <a:latin typeface="Arial" charset="0"/>
                <a:ea typeface="Arial" charset="0"/>
                <a:cs typeface="Arial" charset="0"/>
              </a:rPr>
              <a:t>hello@bwcharity.org.uk</a:t>
            </a:r>
            <a:endParaRPr lang="en-US" sz="2500" b="1" i="0" kern="1200" dirty="0">
              <a:solidFill>
                <a:schemeClr val="accent3"/>
              </a:solidFill>
              <a:latin typeface="Arial" charset="0"/>
              <a:ea typeface="Arial" charset="0"/>
              <a:cs typeface="Arial" charset="0"/>
            </a:endParaRPr>
          </a:p>
        </p:txBody>
      </p:sp>
      <p:sp>
        <p:nvSpPr>
          <p:cNvPr id="19" name="Text Placeholder 21"/>
          <p:cNvSpPr>
            <a:spLocks noGrp="1"/>
          </p:cNvSpPr>
          <p:nvPr>
            <p:ph type="body" sz="quarter" idx="16" hasCustomPrompt="1"/>
          </p:nvPr>
        </p:nvSpPr>
        <p:spPr>
          <a:xfrm>
            <a:off x="914402" y="2419252"/>
            <a:ext cx="1948542" cy="429619"/>
          </a:xfrm>
        </p:spPr>
        <p:txBody>
          <a:bodyPr/>
          <a:lstStyle>
            <a:lvl1pPr marL="0" indent="0" algn="l" defTabSz="1007943" rtl="0" eaLnBrk="1" latinLnBrk="0" hangingPunct="1">
              <a:lnSpc>
                <a:spcPct val="100000"/>
              </a:lnSpc>
              <a:spcBef>
                <a:spcPts val="1200"/>
              </a:spcBef>
              <a:spcAft>
                <a:spcPts val="600"/>
              </a:spcAft>
              <a:buFont typeface="Arial" panose="020B0604020202020204" pitchFamily="34" charset="0"/>
              <a:buNone/>
              <a:defRPr lang="en-US" sz="2500" b="1" i="0" kern="1200" dirty="0" smtClean="0">
                <a:solidFill>
                  <a:schemeClr val="accent3"/>
                </a:solidFill>
                <a:latin typeface="Arial" charset="0"/>
                <a:ea typeface="Arial" charset="0"/>
                <a:cs typeface="Arial" charset="0"/>
              </a:defRPr>
            </a:lvl1pPr>
          </a:lstStyle>
          <a:p>
            <a:pPr marL="0" lvl="0" indent="0" algn="l" defTabSz="1007943" rtl="0" eaLnBrk="1" latinLnBrk="0" hangingPunct="1">
              <a:lnSpc>
                <a:spcPct val="100000"/>
              </a:lnSpc>
              <a:spcBef>
                <a:spcPts val="1200"/>
              </a:spcBef>
              <a:spcAft>
                <a:spcPts val="600"/>
              </a:spcAft>
              <a:buFont typeface="Arial" panose="020B0604020202020204" pitchFamily="34" charset="0"/>
              <a:buNone/>
            </a:pPr>
            <a:r>
              <a:rPr lang="en-US" sz="2500" b="1" i="0" kern="1200" dirty="0">
                <a:solidFill>
                  <a:schemeClr val="accent3"/>
                </a:solidFill>
                <a:latin typeface="Arial" charset="0"/>
                <a:ea typeface="Arial" charset="0"/>
                <a:cs typeface="Arial" charset="0"/>
              </a:rPr>
              <a:t>Email us</a:t>
            </a:r>
          </a:p>
        </p:txBody>
      </p:sp>
      <p:sp>
        <p:nvSpPr>
          <p:cNvPr id="20" name="Text Placeholder 7"/>
          <p:cNvSpPr>
            <a:spLocks noGrp="1"/>
          </p:cNvSpPr>
          <p:nvPr>
            <p:ph type="body" sz="quarter" idx="17" hasCustomPrompt="1"/>
          </p:nvPr>
        </p:nvSpPr>
        <p:spPr>
          <a:xfrm>
            <a:off x="2862941" y="3036126"/>
            <a:ext cx="5529943" cy="435427"/>
          </a:xfrm>
        </p:spPr>
        <p:txBody>
          <a:bodyPr/>
          <a:lstStyle>
            <a:lvl1pPr marL="0" marR="0" indent="0" algn="l" defTabSz="1007943" rtl="0" eaLnBrk="1" fontAlgn="auto" latinLnBrk="0" hangingPunct="1">
              <a:lnSpc>
                <a:spcPct val="100000"/>
              </a:lnSpc>
              <a:spcBef>
                <a:spcPts val="1200"/>
              </a:spcBef>
              <a:spcAft>
                <a:spcPts val="600"/>
              </a:spcAft>
              <a:buClrTx/>
              <a:buSzTx/>
              <a:buFont typeface="Arial" panose="020B0604020202020204" pitchFamily="34" charset="0"/>
              <a:buNone/>
              <a:tabLst/>
              <a:defRPr lang="en-US" sz="2500" b="0" i="0" kern="1200" baseline="0" dirty="0">
                <a:solidFill>
                  <a:schemeClr val="tx2"/>
                </a:solidFill>
                <a:latin typeface="Arial" charset="0"/>
                <a:ea typeface="Arial" charset="0"/>
                <a:cs typeface="Arial" charset="0"/>
              </a:defRPr>
            </a:lvl1pPr>
            <a:lvl2pPr>
              <a:defRPr>
                <a:solidFill>
                  <a:schemeClr val="tx2"/>
                </a:solidFill>
              </a:defRPr>
            </a:lvl2pPr>
          </a:lstStyle>
          <a:p>
            <a:pPr marL="0" marR="0" lvl="0" indent="0" algn="l" defTabSz="1007943" rtl="0" eaLnBrk="1" fontAlgn="auto" latinLnBrk="0" hangingPunct="1">
              <a:lnSpc>
                <a:spcPct val="100000"/>
              </a:lnSpc>
              <a:spcBef>
                <a:spcPts val="1200"/>
              </a:spcBef>
              <a:spcAft>
                <a:spcPts val="600"/>
              </a:spcAft>
              <a:buClrTx/>
              <a:buSzTx/>
              <a:buFont typeface="Arial" panose="020B0604020202020204" pitchFamily="34" charset="0"/>
              <a:buNone/>
              <a:tabLst/>
              <a:defRPr/>
            </a:pPr>
            <a:r>
              <a:rPr lang="en-US" sz="2500" b="0" i="0" kern="1200" dirty="0">
                <a:solidFill>
                  <a:schemeClr val="tx2"/>
                </a:solidFill>
                <a:latin typeface="Arial" charset="0"/>
                <a:ea typeface="Arial" charset="0"/>
                <a:cs typeface="Arial" charset="0"/>
              </a:rPr>
              <a:t>omair.makhdumi@bwcharity.org.uk</a:t>
            </a:r>
          </a:p>
          <a:p>
            <a:pPr marL="0" lvl="0" indent="0" algn="l" defTabSz="1007943" rtl="0" eaLnBrk="1" latinLnBrk="0" hangingPunct="1">
              <a:lnSpc>
                <a:spcPct val="100000"/>
              </a:lnSpc>
              <a:spcBef>
                <a:spcPts val="1200"/>
              </a:spcBef>
              <a:spcAft>
                <a:spcPts val="600"/>
              </a:spcAft>
              <a:buFont typeface="Arial" panose="020B0604020202020204" pitchFamily="34" charset="0"/>
              <a:buNone/>
            </a:pPr>
            <a:endParaRPr lang="en-US" sz="2500" b="1" i="0" kern="1200" dirty="0">
              <a:solidFill>
                <a:schemeClr val="accent3"/>
              </a:solidFill>
              <a:latin typeface="Arial" charset="0"/>
              <a:ea typeface="Arial" charset="0"/>
              <a:cs typeface="Arial" charset="0"/>
            </a:endParaRPr>
          </a:p>
        </p:txBody>
      </p:sp>
      <p:sp>
        <p:nvSpPr>
          <p:cNvPr id="21" name="Text Placeholder 21"/>
          <p:cNvSpPr>
            <a:spLocks noGrp="1"/>
          </p:cNvSpPr>
          <p:nvPr>
            <p:ph type="body" sz="quarter" idx="18" hasCustomPrompt="1"/>
          </p:nvPr>
        </p:nvSpPr>
        <p:spPr>
          <a:xfrm>
            <a:off x="914402" y="3038749"/>
            <a:ext cx="1948542" cy="429619"/>
          </a:xfrm>
        </p:spPr>
        <p:txBody>
          <a:bodyPr/>
          <a:lstStyle>
            <a:lvl1pPr marL="0" indent="0" algn="l" defTabSz="1007943" rtl="0" eaLnBrk="1" latinLnBrk="0" hangingPunct="1">
              <a:lnSpc>
                <a:spcPct val="100000"/>
              </a:lnSpc>
              <a:spcBef>
                <a:spcPts val="1200"/>
              </a:spcBef>
              <a:spcAft>
                <a:spcPts val="600"/>
              </a:spcAft>
              <a:buFont typeface="Arial" panose="020B0604020202020204" pitchFamily="34" charset="0"/>
              <a:buNone/>
              <a:defRPr lang="en-US" sz="2500" b="1" i="0" kern="1200" dirty="0" smtClean="0">
                <a:solidFill>
                  <a:schemeClr val="accent3"/>
                </a:solidFill>
                <a:latin typeface="Arial" charset="0"/>
                <a:ea typeface="Arial" charset="0"/>
                <a:cs typeface="Arial" charset="0"/>
              </a:defRPr>
            </a:lvl1pPr>
          </a:lstStyle>
          <a:p>
            <a:pPr marL="0" lvl="0" indent="0" algn="l" defTabSz="1007943" rtl="0" eaLnBrk="1" latinLnBrk="0" hangingPunct="1">
              <a:lnSpc>
                <a:spcPct val="100000"/>
              </a:lnSpc>
              <a:spcBef>
                <a:spcPts val="1200"/>
              </a:spcBef>
              <a:spcAft>
                <a:spcPts val="600"/>
              </a:spcAft>
              <a:buFont typeface="Arial" panose="020B0604020202020204" pitchFamily="34" charset="0"/>
              <a:buNone/>
            </a:pPr>
            <a:r>
              <a:rPr lang="en-US" sz="2500" b="1" i="0" kern="1200" dirty="0">
                <a:solidFill>
                  <a:schemeClr val="accent3"/>
                </a:solidFill>
                <a:latin typeface="Arial" charset="0"/>
                <a:ea typeface="Arial" charset="0"/>
                <a:cs typeface="Arial" charset="0"/>
              </a:rPr>
              <a:t>Email me</a:t>
            </a:r>
          </a:p>
        </p:txBody>
      </p:sp>
    </p:spTree>
    <p:extLst>
      <p:ext uri="{BB962C8B-B14F-4D97-AF65-F5344CB8AC3E}">
        <p14:creationId xmlns:p14="http://schemas.microsoft.com/office/powerpoint/2010/main" val="163630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Cover">
    <p:bg>
      <p:bgPr>
        <a:blipFill dpi="0" rotWithShape="1">
          <a:blip r:embed="rId2" cstate="screen">
            <a:alphaModFix amt="8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04875" y="1884671"/>
            <a:ext cx="8864600" cy="1810507"/>
          </a:xfrm>
        </p:spPr>
        <p:txBody>
          <a:bodyPr anchor="b">
            <a:normAutofit/>
          </a:bodyPr>
          <a:lstStyle>
            <a:lvl1pPr algn="ctr">
              <a:defRPr sz="4000">
                <a:solidFill>
                  <a:schemeClr val="bg1"/>
                </a:solidFill>
                <a:latin typeface="Arial" charset="0"/>
                <a:ea typeface="Arial" charset="0"/>
                <a:cs typeface="Arial" charset="0"/>
              </a:defRPr>
            </a:lvl1pPr>
          </a:lstStyle>
          <a:p>
            <a:r>
              <a:rPr lang="en-US" dirty="0"/>
              <a:t>Section Title</a:t>
            </a:r>
          </a:p>
        </p:txBody>
      </p:sp>
      <p:sp>
        <p:nvSpPr>
          <p:cNvPr id="5" name="Text Placeholder 2"/>
          <p:cNvSpPr>
            <a:spLocks noGrp="1"/>
          </p:cNvSpPr>
          <p:nvPr>
            <p:ph type="body" idx="1" hasCustomPrompt="1"/>
          </p:nvPr>
        </p:nvSpPr>
        <p:spPr>
          <a:xfrm>
            <a:off x="904875" y="3933173"/>
            <a:ext cx="8864600" cy="2710515"/>
          </a:xfrm>
        </p:spPr>
        <p:txBody>
          <a:bodyPr>
            <a:normAutofit/>
          </a:bodyPr>
          <a:lstStyle>
            <a:lvl1pPr marL="0" indent="0" algn="ctr">
              <a:buNone/>
              <a:defRPr lang="en-US" sz="2500" b="1" i="0" kern="1200" dirty="0" smtClean="0">
                <a:solidFill>
                  <a:schemeClr val="bg1"/>
                </a:solidFill>
                <a:latin typeface="Arial" charset="0"/>
                <a:ea typeface="Arial" charset="0"/>
                <a:cs typeface="Arial" charset="0"/>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Secondary Text</a:t>
            </a:r>
          </a:p>
        </p:txBody>
      </p:sp>
      <p:sp>
        <p:nvSpPr>
          <p:cNvPr id="3" name="Text Placeholder 2"/>
          <p:cNvSpPr>
            <a:spLocks noGrp="1"/>
          </p:cNvSpPr>
          <p:nvPr>
            <p:ph type="body" sz="quarter" idx="10" hasCustomPrompt="1"/>
          </p:nvPr>
        </p:nvSpPr>
        <p:spPr>
          <a:xfrm>
            <a:off x="904875" y="349023"/>
            <a:ext cx="8864600" cy="217033"/>
          </a:xfrm>
        </p:spPr>
        <p:txBody>
          <a:bodyPr/>
          <a:lstStyle>
            <a:lvl1pPr algn="ctr">
              <a:defRPr sz="1200">
                <a:solidFill>
                  <a:schemeClr val="bg1"/>
                </a:solidFill>
              </a:defRPr>
            </a:lvl1pPr>
          </a:lstStyle>
          <a:p>
            <a:pPr algn="ctr"/>
            <a:r>
              <a:rPr lang="en-US" sz="1200" dirty="0">
                <a:solidFill>
                  <a:schemeClr val="bg1"/>
                </a:solidFill>
                <a:latin typeface="Arial" charset="0"/>
                <a:ea typeface="Arial" charset="0"/>
                <a:cs typeface="Arial" charset="0"/>
              </a:rPr>
              <a:t>Instruction only // To change background</a:t>
            </a:r>
            <a:r>
              <a:rPr lang="en-US" sz="1200" baseline="0" dirty="0">
                <a:solidFill>
                  <a:schemeClr val="bg1"/>
                </a:solidFill>
                <a:latin typeface="Arial" charset="0"/>
                <a:ea typeface="Arial" charset="0"/>
                <a:cs typeface="Arial" charset="0"/>
              </a:rPr>
              <a:t> </a:t>
            </a:r>
            <a:r>
              <a:rPr lang="mr-IN" sz="1200" baseline="0" dirty="0">
                <a:solidFill>
                  <a:schemeClr val="bg1"/>
                </a:solidFill>
                <a:latin typeface="Arial" charset="0"/>
                <a:ea typeface="Arial" charset="0"/>
                <a:cs typeface="Arial" charset="0"/>
              </a:rPr>
              <a:t>–</a:t>
            </a:r>
            <a:r>
              <a:rPr lang="en-US" sz="1200" baseline="0" dirty="0">
                <a:solidFill>
                  <a:schemeClr val="bg1"/>
                </a:solidFill>
                <a:latin typeface="Arial" charset="0"/>
                <a:ea typeface="Arial" charset="0"/>
                <a:cs typeface="Arial" charset="0"/>
              </a:rPr>
              <a:t> Right Click, Format background, insert from file</a:t>
            </a:r>
            <a:endParaRPr lang="en-US" sz="1200" b="1" i="0" kern="1200" baseline="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82789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urpose Statement">
    <p:bg>
      <p:bgPr>
        <a:blipFill dpi="0" rotWithShape="1">
          <a:blip r:embed="rId2">
            <a:alphaModFix amt="80000"/>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768475" y="904874"/>
            <a:ext cx="7132638" cy="5738813"/>
          </a:xfrm>
          <a:prstGeom prst="rect">
            <a:avLst/>
          </a:prstGeom>
          <a:noFill/>
        </p:spPr>
        <p:txBody>
          <a:bodyPr wrap="square" rtlCol="0" anchor="ctr" anchorCtr="0">
            <a:noAutofit/>
          </a:bodyPr>
          <a:lstStyle/>
          <a:p>
            <a:pPr algn="ctr" defTabSz="1007943" rtl="0" eaLnBrk="1" latinLnBrk="0" hangingPunct="1">
              <a:lnSpc>
                <a:spcPct val="90000"/>
              </a:lnSpc>
              <a:spcBef>
                <a:spcPct val="0"/>
              </a:spcBef>
              <a:buNone/>
            </a:pPr>
            <a:r>
              <a:rPr lang="en-US" sz="4000" b="1" i="0" kern="1200" dirty="0">
                <a:solidFill>
                  <a:schemeClr val="bg1"/>
                </a:solidFill>
                <a:latin typeface="Arial" charset="0"/>
                <a:ea typeface="Arial" charset="0"/>
                <a:cs typeface="Arial" charset="0"/>
              </a:rPr>
              <a:t>The Bank Workers Charity exists to help current and former bank employees and their families.</a:t>
            </a:r>
          </a:p>
        </p:txBody>
      </p:sp>
      <p:sp>
        <p:nvSpPr>
          <p:cNvPr id="4" name="Text Placeholder 2"/>
          <p:cNvSpPr>
            <a:spLocks noGrp="1"/>
          </p:cNvSpPr>
          <p:nvPr>
            <p:ph type="body" sz="quarter" idx="10" hasCustomPrompt="1"/>
          </p:nvPr>
        </p:nvSpPr>
        <p:spPr>
          <a:xfrm>
            <a:off x="904875" y="349023"/>
            <a:ext cx="8864600" cy="217033"/>
          </a:xfrm>
        </p:spPr>
        <p:txBody>
          <a:bodyPr/>
          <a:lstStyle>
            <a:lvl1pPr algn="ctr">
              <a:defRPr sz="1200">
                <a:solidFill>
                  <a:schemeClr val="bg1"/>
                </a:solidFill>
              </a:defRPr>
            </a:lvl1pPr>
          </a:lstStyle>
          <a:p>
            <a:pPr algn="ctr"/>
            <a:r>
              <a:rPr lang="en-US" sz="1200" dirty="0">
                <a:solidFill>
                  <a:schemeClr val="bg1"/>
                </a:solidFill>
                <a:latin typeface="Arial" charset="0"/>
                <a:ea typeface="Arial" charset="0"/>
                <a:cs typeface="Arial" charset="0"/>
              </a:rPr>
              <a:t>Instruction only // To change background</a:t>
            </a:r>
            <a:r>
              <a:rPr lang="en-US" sz="1200" baseline="0" dirty="0">
                <a:solidFill>
                  <a:schemeClr val="bg1"/>
                </a:solidFill>
                <a:latin typeface="Arial" charset="0"/>
                <a:ea typeface="Arial" charset="0"/>
                <a:cs typeface="Arial" charset="0"/>
              </a:rPr>
              <a:t> </a:t>
            </a:r>
            <a:r>
              <a:rPr lang="mr-IN" sz="1200" baseline="0" dirty="0">
                <a:solidFill>
                  <a:schemeClr val="bg1"/>
                </a:solidFill>
                <a:latin typeface="Arial" charset="0"/>
                <a:ea typeface="Arial" charset="0"/>
                <a:cs typeface="Arial" charset="0"/>
              </a:rPr>
              <a:t>–</a:t>
            </a:r>
            <a:r>
              <a:rPr lang="en-US" sz="1200" baseline="0" dirty="0">
                <a:solidFill>
                  <a:schemeClr val="bg1"/>
                </a:solidFill>
                <a:latin typeface="Arial" charset="0"/>
                <a:ea typeface="Arial" charset="0"/>
                <a:cs typeface="Arial" charset="0"/>
              </a:rPr>
              <a:t> Right Click, Format background, insert from file</a:t>
            </a:r>
            <a:endParaRPr lang="en-US" sz="1200" b="1" i="0" kern="1200" baseline="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16016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alue Statement">
    <p:spTree>
      <p:nvGrpSpPr>
        <p:cNvPr id="1" name=""/>
        <p:cNvGrpSpPr/>
        <p:nvPr/>
      </p:nvGrpSpPr>
      <p:grpSpPr>
        <a:xfrm>
          <a:off x="0" y="0"/>
          <a:ext cx="0" cy="0"/>
          <a:chOff x="0" y="0"/>
          <a:chExt cx="0" cy="0"/>
        </a:xfrm>
      </p:grpSpPr>
      <p:sp>
        <p:nvSpPr>
          <p:cNvPr id="4" name="TextBox 3"/>
          <p:cNvSpPr txBox="1"/>
          <p:nvPr userDrawn="1"/>
        </p:nvSpPr>
        <p:spPr>
          <a:xfrm>
            <a:off x="904875" y="904875"/>
            <a:ext cx="8864600" cy="1938992"/>
          </a:xfrm>
          <a:prstGeom prst="rect">
            <a:avLst/>
          </a:prstGeom>
          <a:noFill/>
        </p:spPr>
        <p:txBody>
          <a:bodyPr wrap="square" lIns="0" tIns="0" rIns="0" bIns="0" rtlCol="0">
            <a:noAutofit/>
          </a:bodyPr>
          <a:lstStyle/>
          <a:p>
            <a:r>
              <a:rPr lang="en-US" sz="4000" b="1" i="0" kern="1200" dirty="0">
                <a:solidFill>
                  <a:schemeClr val="accent6"/>
                </a:solidFill>
                <a:latin typeface="Arial" charset="0"/>
                <a:ea typeface="Arial" charset="0"/>
                <a:cs typeface="Arial" charset="0"/>
              </a:rPr>
              <a:t>Independent expert support and advice you can trust, dedicated to the banking community</a:t>
            </a:r>
          </a:p>
        </p:txBody>
      </p:sp>
      <p:sp>
        <p:nvSpPr>
          <p:cNvPr id="5" name="Rectangle 4"/>
          <p:cNvSpPr/>
          <p:nvPr userDrawn="1"/>
        </p:nvSpPr>
        <p:spPr>
          <a:xfrm>
            <a:off x="904875" y="3119184"/>
            <a:ext cx="8864600" cy="346249"/>
          </a:xfrm>
          <a:prstGeom prst="rect">
            <a:avLst/>
          </a:prstGeom>
        </p:spPr>
        <p:txBody>
          <a:bodyPr wrap="square" lIns="0" tIns="0" rIns="0" bIns="0">
            <a:noAutofit/>
          </a:bodyPr>
          <a:lstStyle/>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accent3"/>
                </a:solidFill>
                <a:latin typeface="Arial" charset="0"/>
                <a:ea typeface="Arial" charset="0"/>
                <a:cs typeface="Arial" charset="0"/>
              </a:rPr>
              <a:t>The Bank Workers Charity</a:t>
            </a:r>
          </a:p>
        </p:txBody>
      </p:sp>
      <p:sp>
        <p:nvSpPr>
          <p:cNvPr id="6" name="Rectangle 5"/>
          <p:cNvSpPr/>
          <p:nvPr userDrawn="1"/>
        </p:nvSpPr>
        <p:spPr>
          <a:xfrm>
            <a:off x="904875" y="3770334"/>
            <a:ext cx="8864600" cy="2873354"/>
          </a:xfrm>
          <a:prstGeom prst="rect">
            <a:avLst/>
          </a:prstGeom>
        </p:spPr>
        <p:txBody>
          <a:bodyPr wrap="square" lIns="0" tIns="0" rIns="0" bIns="0">
            <a:noAutofit/>
          </a:bodyPr>
          <a:lstStyle/>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Offers support to members of the banking community including current, former and retired bank workers</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Offers specialist support and solutions for complex and multi-faceted problems arising at home and at work</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Takes a proactive approach to wellbeing to help increase productivity and employee engagement in the banking sector</a:t>
            </a:r>
          </a:p>
        </p:txBody>
      </p:sp>
    </p:spTree>
    <p:extLst>
      <p:ext uri="{BB962C8B-B14F-4D97-AF65-F5344CB8AC3E}">
        <p14:creationId xmlns:p14="http://schemas.microsoft.com/office/powerpoint/2010/main" val="94730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rvice Statement">
    <p:spTree>
      <p:nvGrpSpPr>
        <p:cNvPr id="1" name=""/>
        <p:cNvGrpSpPr/>
        <p:nvPr/>
      </p:nvGrpSpPr>
      <p:grpSpPr>
        <a:xfrm>
          <a:off x="0" y="0"/>
          <a:ext cx="0" cy="0"/>
          <a:chOff x="0" y="0"/>
          <a:chExt cx="0" cy="0"/>
        </a:xfrm>
      </p:grpSpPr>
      <p:sp>
        <p:nvSpPr>
          <p:cNvPr id="3" name="TextBox 2"/>
          <p:cNvSpPr txBox="1"/>
          <p:nvPr userDrawn="1"/>
        </p:nvSpPr>
        <p:spPr>
          <a:xfrm>
            <a:off x="904875" y="904875"/>
            <a:ext cx="8864600" cy="1938992"/>
          </a:xfrm>
          <a:prstGeom prst="rect">
            <a:avLst/>
          </a:prstGeom>
          <a:noFill/>
        </p:spPr>
        <p:txBody>
          <a:bodyPr wrap="square" lIns="0" tIns="0" rIns="0" bIns="0" rtlCol="0">
            <a:noAutofit/>
          </a:bodyPr>
          <a:lstStyle/>
          <a:p>
            <a:r>
              <a:rPr lang="en-US" sz="2700" b="1" i="0" kern="1200" dirty="0">
                <a:solidFill>
                  <a:schemeClr val="accent6"/>
                </a:solidFill>
                <a:latin typeface="Arial" charset="0"/>
                <a:ea typeface="Arial" charset="0"/>
                <a:cs typeface="Arial" charset="0"/>
              </a:rPr>
              <a:t>The Bank Workers Charity provides tailored services for the banking community – from complex support needs to information and advice to promote wellbeing at home and at work</a:t>
            </a:r>
          </a:p>
        </p:txBody>
      </p:sp>
      <p:sp>
        <p:nvSpPr>
          <p:cNvPr id="4" name="Rectangle 3"/>
          <p:cNvSpPr/>
          <p:nvPr userDrawn="1"/>
        </p:nvSpPr>
        <p:spPr>
          <a:xfrm>
            <a:off x="904875" y="3119184"/>
            <a:ext cx="8864600" cy="346249"/>
          </a:xfrm>
          <a:prstGeom prst="rect">
            <a:avLst/>
          </a:prstGeom>
        </p:spPr>
        <p:txBody>
          <a:bodyPr wrap="square" lIns="0" tIns="0" rIns="0" bIns="0">
            <a:noAutofit/>
          </a:bodyPr>
          <a:lstStyle/>
          <a:p>
            <a:pPr marL="0" lvl="0" indent="0" algn="l" defTabSz="1007943" rtl="0" eaLnBrk="1" latinLnBrk="0" hangingPunct="1">
              <a:lnSpc>
                <a:spcPct val="90000"/>
              </a:lnSpc>
              <a:spcBef>
                <a:spcPts val="1102"/>
              </a:spcBef>
              <a:buFont typeface="Arial" panose="020B0604020202020204" pitchFamily="34" charset="0"/>
              <a:buNone/>
            </a:pPr>
            <a:r>
              <a:rPr lang="en-US" sz="2500" b="1" i="0" kern="1200" dirty="0">
                <a:solidFill>
                  <a:schemeClr val="accent3"/>
                </a:solidFill>
                <a:latin typeface="Arial" charset="0"/>
                <a:ea typeface="Arial" charset="0"/>
                <a:cs typeface="Arial" charset="0"/>
              </a:rPr>
              <a:t>Our</a:t>
            </a:r>
            <a:r>
              <a:rPr lang="en-US" sz="2500" b="1" i="0" kern="1200" baseline="0" dirty="0">
                <a:solidFill>
                  <a:schemeClr val="accent3"/>
                </a:solidFill>
                <a:latin typeface="Arial" charset="0"/>
                <a:ea typeface="Arial" charset="0"/>
                <a:cs typeface="Arial" charset="0"/>
              </a:rPr>
              <a:t> services include</a:t>
            </a:r>
            <a:endParaRPr lang="en-US" sz="2500" b="1" i="0" kern="1200" dirty="0">
              <a:solidFill>
                <a:schemeClr val="accent3"/>
              </a:solidFill>
              <a:latin typeface="Arial" charset="0"/>
              <a:ea typeface="Arial" charset="0"/>
              <a:cs typeface="Arial" charset="0"/>
            </a:endParaRPr>
          </a:p>
        </p:txBody>
      </p:sp>
      <p:sp>
        <p:nvSpPr>
          <p:cNvPr id="5" name="Rectangle 4"/>
          <p:cNvSpPr/>
          <p:nvPr userDrawn="1"/>
        </p:nvSpPr>
        <p:spPr>
          <a:xfrm>
            <a:off x="904875" y="3770334"/>
            <a:ext cx="8864600" cy="2873354"/>
          </a:xfrm>
          <a:prstGeom prst="rect">
            <a:avLst/>
          </a:prstGeom>
        </p:spPr>
        <p:txBody>
          <a:bodyPr wrap="square" lIns="0" tIns="0" rIns="0" bIns="0">
            <a:noAutofit/>
          </a:bodyPr>
          <a:lstStyle/>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Priority support for those most in need</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Access to specialist support services</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Digital content and tools for personal wellbeing</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Training and support for banks</a:t>
            </a:r>
          </a:p>
          <a:p>
            <a:pPr marL="285750" lvl="0" indent="-285750" algn="l" defTabSz="1007943" rtl="0" eaLnBrk="1" latinLnBrk="0" hangingPunct="1">
              <a:lnSpc>
                <a:spcPct val="90000"/>
              </a:lnSpc>
              <a:spcBef>
                <a:spcPts val="1102"/>
              </a:spcBef>
              <a:buClr>
                <a:schemeClr val="accent1"/>
              </a:buClr>
              <a:buFont typeface="Arial" charset="0"/>
              <a:buChar char="•"/>
            </a:pPr>
            <a:r>
              <a:rPr lang="en-US" sz="1800" b="0" i="0" kern="1200" dirty="0">
                <a:solidFill>
                  <a:schemeClr val="tx1">
                    <a:lumMod val="75000"/>
                    <a:lumOff val="25000"/>
                  </a:schemeClr>
                </a:solidFill>
                <a:latin typeface="Arial" charset="0"/>
                <a:ea typeface="Arial" charset="0"/>
                <a:cs typeface="Arial" charset="0"/>
              </a:rPr>
              <a:t>Facilitating thought leadership and change in the banking sector</a:t>
            </a:r>
          </a:p>
        </p:txBody>
      </p:sp>
    </p:spTree>
    <p:extLst>
      <p:ext uri="{BB962C8B-B14F-4D97-AF65-F5344CB8AC3E}">
        <p14:creationId xmlns:p14="http://schemas.microsoft.com/office/powerpoint/2010/main" val="206482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04876" y="904874"/>
            <a:ext cx="4354717" cy="1562753"/>
          </a:xfrm>
        </p:spPr>
        <p:txBody>
          <a:bodyPr/>
          <a:lstStyle>
            <a:lvl1pPr>
              <a:defRPr b="1" i="0">
                <a:solidFill>
                  <a:schemeClr val="accent6"/>
                </a:solidFill>
                <a:latin typeface="Arial" charset="0"/>
                <a:ea typeface="Arial" charset="0"/>
                <a:cs typeface="Arial" charset="0"/>
              </a:defRPr>
            </a:lvl1pPr>
          </a:lstStyle>
          <a:p>
            <a:r>
              <a:rPr lang="en-US" dirty="0"/>
              <a:t>Click to edit slide title</a:t>
            </a:r>
          </a:p>
        </p:txBody>
      </p:sp>
      <p:sp>
        <p:nvSpPr>
          <p:cNvPr id="4" name="Content Placeholder 3"/>
          <p:cNvSpPr>
            <a:spLocks noGrp="1"/>
          </p:cNvSpPr>
          <p:nvPr>
            <p:ph sz="half" idx="2" hasCustomPrompt="1"/>
          </p:nvPr>
        </p:nvSpPr>
        <p:spPr>
          <a:xfrm>
            <a:off x="904875" y="2761381"/>
            <a:ext cx="4354718" cy="3882307"/>
          </a:xfrm>
        </p:spPr>
        <p:txBody>
          <a:bodyPr anchor="t" anchorCtr="0">
            <a:normAutofit/>
          </a:bodyPr>
          <a:lstStyle>
            <a:lvl1pPr marL="251986" indent="-251986">
              <a:defRPr lang="en-US" sz="1800" b="0" i="0" kern="1200" dirty="0">
                <a:solidFill>
                  <a:schemeClr val="tx1"/>
                </a:solidFill>
                <a:latin typeface="Arial" charset="0"/>
                <a:ea typeface="Arial" charset="0"/>
                <a:cs typeface="Arial" charset="0"/>
              </a:defRPr>
            </a:lvl1pPr>
            <a:lvl2pPr marL="251986" indent="-251986">
              <a:defRPr sz="1600" b="0" i="0">
                <a:latin typeface="Gotham Light" charset="0"/>
                <a:ea typeface="Gotham Light" charset="0"/>
                <a:cs typeface="Gotham Light" charset="0"/>
              </a:defRPr>
            </a:lvl2pPr>
            <a:lvl3pPr marL="251986" indent="-251986">
              <a:defRPr sz="1600" b="0" i="0">
                <a:latin typeface="Gotham Light" charset="0"/>
                <a:ea typeface="Gotham Light" charset="0"/>
                <a:cs typeface="Gotham Light" charset="0"/>
              </a:defRPr>
            </a:lvl3pPr>
            <a:lvl4pPr marL="251986" indent="-251986">
              <a:defRPr sz="1600" b="0" i="0">
                <a:latin typeface="Gotham Light" charset="0"/>
                <a:ea typeface="Gotham Light" charset="0"/>
                <a:cs typeface="Gotham Light" charset="0"/>
              </a:defRPr>
            </a:lvl4pPr>
            <a:lvl5pPr marL="251986" indent="-251986">
              <a:defRPr sz="1600" b="0" i="0">
                <a:latin typeface="Gotham Light" charset="0"/>
                <a:ea typeface="Gotham Light" charset="0"/>
                <a:cs typeface="Gotham Light" charset="0"/>
              </a:defRPr>
            </a:lvl5pPr>
          </a:lstStyle>
          <a:p>
            <a:pPr marL="285750" lvl="0" indent="-285750" algn="l" defTabSz="1007943" rtl="0" eaLnBrk="1" latinLnBrk="0" hangingPunct="1">
              <a:lnSpc>
                <a:spcPct val="90000"/>
              </a:lnSpc>
              <a:spcBef>
                <a:spcPts val="1102"/>
              </a:spcBef>
              <a:buClr>
                <a:schemeClr val="accent1"/>
              </a:buClr>
              <a:buFont typeface="Arial" charset="0"/>
              <a:buChar char="•"/>
            </a:pPr>
            <a:r>
              <a:rPr lang="en-US" dirty="0"/>
              <a:t>Click to type</a:t>
            </a:r>
          </a:p>
        </p:txBody>
      </p:sp>
      <p:sp>
        <p:nvSpPr>
          <p:cNvPr id="5" name="Content Placeholder 5"/>
          <p:cNvSpPr>
            <a:spLocks noGrp="1"/>
          </p:cNvSpPr>
          <p:nvPr>
            <p:ph sz="quarter" idx="4" hasCustomPrompt="1"/>
          </p:nvPr>
        </p:nvSpPr>
        <p:spPr>
          <a:xfrm>
            <a:off x="5412732" y="904875"/>
            <a:ext cx="4356744" cy="5738814"/>
          </a:xfrm>
        </p:spPr>
        <p:txBody>
          <a:bodyPr anchor="t" anchorCtr="0">
            <a:normAutofit/>
          </a:bodyPr>
          <a:lstStyle>
            <a:lvl1pPr marL="0" indent="0" algn="ctr">
              <a:buNone/>
              <a:defRPr sz="1200" b="0" i="0" baseline="0">
                <a:solidFill>
                  <a:schemeClr val="tx2"/>
                </a:solidFill>
                <a:latin typeface="Arial" charset="0"/>
                <a:ea typeface="Arial" charset="0"/>
                <a:cs typeface="Arial" charset="0"/>
              </a:defRPr>
            </a:lvl1pPr>
            <a:lvl2pPr>
              <a:defRPr sz="1200" b="0" i="0">
                <a:solidFill>
                  <a:schemeClr val="tx2"/>
                </a:solidFill>
                <a:latin typeface="Gotham Light" charset="0"/>
                <a:ea typeface="Gotham Light" charset="0"/>
                <a:cs typeface="Gotham Light" charset="0"/>
              </a:defRPr>
            </a:lvl2pPr>
            <a:lvl3pPr>
              <a:defRPr sz="1200" b="0" i="0">
                <a:solidFill>
                  <a:schemeClr val="tx2"/>
                </a:solidFill>
                <a:latin typeface="Gotham Light" charset="0"/>
                <a:ea typeface="Gotham Light" charset="0"/>
                <a:cs typeface="Gotham Light" charset="0"/>
              </a:defRPr>
            </a:lvl3pPr>
            <a:lvl4pPr>
              <a:defRPr sz="1200" b="0" i="0">
                <a:solidFill>
                  <a:schemeClr val="tx2"/>
                </a:solidFill>
                <a:latin typeface="Gotham Light" charset="0"/>
                <a:ea typeface="Gotham Light" charset="0"/>
                <a:cs typeface="Gotham Light" charset="0"/>
              </a:defRPr>
            </a:lvl4pPr>
            <a:lvl5pPr>
              <a:defRPr sz="1200" b="0" i="0">
                <a:solidFill>
                  <a:schemeClr val="tx2"/>
                </a:solidFill>
                <a:latin typeface="Gotham Light" charset="0"/>
                <a:ea typeface="Gotham Light" charset="0"/>
                <a:cs typeface="Gotham Light" charset="0"/>
              </a:defRPr>
            </a:lvl5pPr>
          </a:lstStyle>
          <a:p>
            <a:pPr lvl="0"/>
            <a:r>
              <a:rPr lang="en-US" dirty="0"/>
              <a:t>// Click to insert graph or table</a:t>
            </a:r>
          </a:p>
        </p:txBody>
      </p:sp>
    </p:spTree>
    <p:extLst>
      <p:ext uri="{BB962C8B-B14F-4D97-AF65-F5344CB8AC3E}">
        <p14:creationId xmlns:p14="http://schemas.microsoft.com/office/powerpoint/2010/main" val="19945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904875"/>
            <a:ext cx="8855075" cy="958796"/>
          </a:xfrm>
        </p:spPr>
        <p:txBody>
          <a:bodyPr/>
          <a:lstStyle/>
          <a:p>
            <a:r>
              <a:rPr lang="en-US" dirty="0"/>
              <a:t>Click to edit Master title style</a:t>
            </a:r>
          </a:p>
        </p:txBody>
      </p:sp>
      <p:sp>
        <p:nvSpPr>
          <p:cNvPr id="3" name="Content Placeholder 2"/>
          <p:cNvSpPr>
            <a:spLocks noGrp="1"/>
          </p:cNvSpPr>
          <p:nvPr>
            <p:ph idx="1"/>
          </p:nvPr>
        </p:nvSpPr>
        <p:spPr/>
        <p:txBody>
          <a:bodyPr/>
          <a:lstStyle>
            <a:lvl2pPr marL="0">
              <a:defRPr/>
            </a:lvl2pPr>
            <a:lvl3pPr marL="360000" indent="-360000">
              <a:buClr>
                <a:schemeClr val="accent1"/>
              </a:buClr>
              <a:defRPr/>
            </a:lvl3pPr>
            <a:lvl4pPr marL="0">
              <a:defRPr/>
            </a:lvl4pPr>
            <a:lvl5pPr marL="360000" indent="-360000">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lock content and an image">
    <p:spTree>
      <p:nvGrpSpPr>
        <p:cNvPr id="1" name=""/>
        <p:cNvGrpSpPr/>
        <p:nvPr/>
      </p:nvGrpSpPr>
      <p:grpSpPr>
        <a:xfrm>
          <a:off x="0" y="0"/>
          <a:ext cx="0" cy="0"/>
          <a:chOff x="0" y="0"/>
          <a:chExt cx="0" cy="0"/>
        </a:xfrm>
      </p:grpSpPr>
      <p:sp>
        <p:nvSpPr>
          <p:cNvPr id="2" name="Title 1"/>
          <p:cNvSpPr>
            <a:spLocks noGrp="1"/>
          </p:cNvSpPr>
          <p:nvPr>
            <p:ph type="title"/>
          </p:nvPr>
        </p:nvSpPr>
        <p:spPr>
          <a:xfrm>
            <a:off x="541338" y="550864"/>
            <a:ext cx="3643504" cy="3349624"/>
          </a:xfrm>
          <a:ln w="25400">
            <a:solidFill>
              <a:schemeClr val="bg2"/>
            </a:solidFill>
          </a:ln>
        </p:spPr>
        <p:txBody>
          <a:bodyPr lIns="360000" tIns="360000" rIns="360000" bIns="360000" anchor="t" anchorCtr="0"/>
          <a:lstStyle>
            <a:lvl1pPr>
              <a:defRPr sz="3527">
                <a:solidFill>
                  <a:schemeClr val="accent1"/>
                </a:solidFill>
              </a:defRPr>
            </a:lvl1pPr>
          </a:lstStyle>
          <a:p>
            <a:r>
              <a:rPr lang="en-US" dirty="0"/>
              <a:t>Click to edit Master title style</a:t>
            </a:r>
          </a:p>
        </p:txBody>
      </p:sp>
      <p:sp>
        <p:nvSpPr>
          <p:cNvPr id="3" name="Picture Placeholder 2"/>
          <p:cNvSpPr>
            <a:spLocks noGrp="1" noChangeAspect="1"/>
          </p:cNvSpPr>
          <p:nvPr>
            <p:ph type="pic" idx="1" hasCustomPrompt="1"/>
          </p:nvPr>
        </p:nvSpPr>
        <p:spPr>
          <a:xfrm>
            <a:off x="4545413" y="550863"/>
            <a:ext cx="5597125" cy="6456362"/>
          </a:xfrm>
          <a:blipFill dpi="0" rotWithShape="1">
            <a:blip r:embed="rId2">
              <a:alphaModFix amt="83000"/>
            </a:blip>
            <a:srcRect/>
            <a:stretch>
              <a:fillRect/>
            </a:stretch>
          </a:blipFill>
        </p:spPr>
        <p:txBody>
          <a:bodyPr tIns="360000" anchor="t"/>
          <a:lstStyle>
            <a:lvl1pPr marL="0" indent="0" algn="ctr">
              <a:buNone/>
              <a:defRPr lang="en-US" sz="1200" b="1" i="0" kern="1200" baseline="0" dirty="0">
                <a:solidFill>
                  <a:schemeClr val="bg1"/>
                </a:solidFill>
                <a:latin typeface="Arial" charset="0"/>
                <a:ea typeface="Arial" charset="0"/>
                <a:cs typeface="Arial"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dirty="0"/>
              <a:t>Instruction only // Click photo icon to replace image</a:t>
            </a:r>
          </a:p>
        </p:txBody>
      </p:sp>
      <p:sp>
        <p:nvSpPr>
          <p:cNvPr id="4" name="Text Placeholder 3"/>
          <p:cNvSpPr>
            <a:spLocks noGrp="1"/>
          </p:cNvSpPr>
          <p:nvPr>
            <p:ph type="body" sz="half" idx="2"/>
          </p:nvPr>
        </p:nvSpPr>
        <p:spPr>
          <a:xfrm>
            <a:off x="541338" y="4214812"/>
            <a:ext cx="3643503" cy="2792413"/>
          </a:xfrm>
          <a:solidFill>
            <a:schemeClr val="bg2"/>
          </a:solidFill>
          <a:ln>
            <a:noFill/>
          </a:ln>
          <a:effectLst/>
        </p:spPr>
        <p:style>
          <a:lnRef idx="0">
            <a:scrgbClr r="0" g="0" b="0"/>
          </a:lnRef>
          <a:fillRef idx="1001">
            <a:schemeClr val="lt1"/>
          </a:fillRef>
          <a:effectRef idx="0">
            <a:scrgbClr r="0" g="0" b="0"/>
          </a:effectRef>
          <a:fontRef idx="major"/>
        </p:style>
        <p:txBody>
          <a:bodyPr lIns="360000" tIns="360000" rIns="360000" bIns="360000" anchor="t" anchorCtr="0"/>
          <a:lstStyle>
            <a:lvl1pPr marL="0" indent="0">
              <a:buNone/>
              <a:defRPr lang="en-US" sz="1600" b="0" i="0" kern="1200" dirty="0" smtClean="0">
                <a:solidFill>
                  <a:schemeClr val="tx1"/>
                </a:solidFill>
                <a:latin typeface="Arial" charset="0"/>
                <a:ea typeface="Arial" charset="0"/>
                <a:cs typeface="Arial"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2156" y="904875"/>
            <a:ext cx="8877320" cy="95879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900113" y="2012414"/>
            <a:ext cx="8869363" cy="4631274"/>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353941" y="6840198"/>
            <a:ext cx="1788597" cy="496773"/>
          </a:xfrm>
          <a:prstGeom prst="rect">
            <a:avLst/>
          </a:prstGeom>
        </p:spPr>
      </p:pic>
    </p:spTree>
    <p:extLst>
      <p:ext uri="{BB962C8B-B14F-4D97-AF65-F5344CB8AC3E}">
        <p14:creationId xmlns:p14="http://schemas.microsoft.com/office/powerpoint/2010/main" val="76614716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1" r:id="rId3"/>
    <p:sldLayoutId id="2147483684" r:id="rId4"/>
    <p:sldLayoutId id="2147483672" r:id="rId5"/>
    <p:sldLayoutId id="2147483673" r:id="rId6"/>
    <p:sldLayoutId id="2147483674" r:id="rId7"/>
    <p:sldLayoutId id="2147483662" r:id="rId8"/>
    <p:sldLayoutId id="2147483669" r:id="rId9"/>
    <p:sldLayoutId id="2147483683" r:id="rId10"/>
    <p:sldLayoutId id="2147483685" r:id="rId11"/>
    <p:sldLayoutId id="2147483666" r:id="rId12"/>
    <p:sldLayoutId id="2147483682" r:id="rId13"/>
    <p:sldLayoutId id="2147483667" r:id="rId14"/>
  </p:sldLayoutIdLst>
  <p:txStyles>
    <p:titleStyle>
      <a:lvl1pPr algn="l" defTabSz="1007943" rtl="0" eaLnBrk="1" latinLnBrk="0" hangingPunct="1">
        <a:lnSpc>
          <a:spcPct val="90000"/>
        </a:lnSpc>
        <a:spcBef>
          <a:spcPct val="0"/>
        </a:spcBef>
        <a:buNone/>
        <a:defRPr sz="4000" b="1" i="0" kern="1200">
          <a:solidFill>
            <a:srgbClr val="91278F"/>
          </a:solidFill>
          <a:latin typeface="Arial" charset="0"/>
          <a:ea typeface="Arial" charset="0"/>
          <a:cs typeface="Arial" charset="0"/>
        </a:defRPr>
      </a:lvl1pPr>
    </p:titleStyle>
    <p:bodyStyle>
      <a:lvl1pPr marL="0" indent="0" algn="l" defTabSz="1007943" rtl="0" eaLnBrk="1" latinLnBrk="0" hangingPunct="1">
        <a:lnSpc>
          <a:spcPct val="90000"/>
        </a:lnSpc>
        <a:spcBef>
          <a:spcPts val="600"/>
        </a:spcBef>
        <a:spcAft>
          <a:spcPts val="300"/>
        </a:spcAft>
        <a:buFont typeface="Arial" panose="020B0604020202020204" pitchFamily="34" charset="0"/>
        <a:buNone/>
        <a:defRPr sz="3086" b="1" i="0" kern="1200">
          <a:solidFill>
            <a:schemeClr val="accent3"/>
          </a:solidFill>
          <a:latin typeface="Arial" charset="0"/>
          <a:ea typeface="Arial" charset="0"/>
          <a:cs typeface="Arial" charset="0"/>
        </a:defRPr>
      </a:lvl1pPr>
      <a:lvl2pPr marL="360000" indent="-360000" algn="l" defTabSz="1007943" rtl="0" eaLnBrk="1" latinLnBrk="0" hangingPunct="1">
        <a:lnSpc>
          <a:spcPct val="90000"/>
        </a:lnSpc>
        <a:spcBef>
          <a:spcPts val="600"/>
        </a:spcBef>
        <a:spcAft>
          <a:spcPts val="300"/>
        </a:spcAft>
        <a:buFont typeface="Arial" panose="020B0604020202020204" pitchFamily="34" charset="0"/>
        <a:buNone/>
        <a:defRPr lang="en-US" sz="2500" b="0" i="0" kern="1200" dirty="0" smtClean="0">
          <a:solidFill>
            <a:schemeClr val="tx1">
              <a:lumMod val="75000"/>
              <a:lumOff val="25000"/>
            </a:schemeClr>
          </a:solidFill>
          <a:latin typeface="Arial" charset="0"/>
          <a:ea typeface="Arial" charset="0"/>
          <a:cs typeface="Arial" charset="0"/>
        </a:defRPr>
      </a:lvl2pPr>
      <a:lvl3pPr marL="360000" indent="-360000" algn="l" defTabSz="1007943" rtl="0" eaLnBrk="1" latinLnBrk="0" hangingPunct="1">
        <a:lnSpc>
          <a:spcPct val="90000"/>
        </a:lnSpc>
        <a:spcBef>
          <a:spcPts val="600"/>
        </a:spcBef>
        <a:spcAft>
          <a:spcPts val="300"/>
        </a:spcAft>
        <a:buClr>
          <a:schemeClr val="accent1"/>
        </a:buClr>
        <a:buFont typeface="Arial" charset="0"/>
        <a:buChar char="•"/>
        <a:defRPr sz="2500" b="0" i="0" kern="1200">
          <a:solidFill>
            <a:schemeClr val="tx1">
              <a:lumMod val="75000"/>
              <a:lumOff val="25000"/>
            </a:schemeClr>
          </a:solidFill>
          <a:latin typeface="Arial" charset="0"/>
          <a:ea typeface="Arial" charset="0"/>
          <a:cs typeface="Arial" charset="0"/>
        </a:defRPr>
      </a:lvl3pPr>
      <a:lvl4pPr marL="360000" indent="-360000" algn="l" defTabSz="1007943" rtl="0" eaLnBrk="1" latinLnBrk="0" hangingPunct="1">
        <a:lnSpc>
          <a:spcPct val="90000"/>
        </a:lnSpc>
        <a:spcBef>
          <a:spcPts val="600"/>
        </a:spcBef>
        <a:spcAft>
          <a:spcPts val="300"/>
        </a:spcAft>
        <a:buFont typeface="Arial" panose="020B0604020202020204" pitchFamily="34" charset="0"/>
        <a:buNone/>
        <a:defRPr sz="1600" b="0" i="0" kern="1200">
          <a:solidFill>
            <a:schemeClr val="tx1">
              <a:lumMod val="75000"/>
              <a:lumOff val="25000"/>
            </a:schemeClr>
          </a:solidFill>
          <a:latin typeface="Arial" charset="0"/>
          <a:ea typeface="Arial" charset="0"/>
          <a:cs typeface="Arial" charset="0"/>
        </a:defRPr>
      </a:lvl4pPr>
      <a:lvl5pPr marL="360000" indent="-360000" algn="l" defTabSz="1007943" rtl="0" eaLnBrk="1" latinLnBrk="0" hangingPunct="1">
        <a:lnSpc>
          <a:spcPct val="90000"/>
        </a:lnSpc>
        <a:spcBef>
          <a:spcPts val="600"/>
        </a:spcBef>
        <a:spcAft>
          <a:spcPts val="300"/>
        </a:spcAft>
        <a:buClr>
          <a:schemeClr val="accent1"/>
        </a:buClr>
        <a:buFont typeface="Arial" panose="020B0604020202020204" pitchFamily="34" charset="0"/>
        <a:buChar char="•"/>
        <a:defRPr sz="1600" b="0" i="0" kern="1200">
          <a:solidFill>
            <a:schemeClr val="tx1">
              <a:lumMod val="75000"/>
              <a:lumOff val="25000"/>
            </a:schemeClr>
          </a:solidFill>
          <a:latin typeface="Arial" charset="0"/>
          <a:ea typeface="Arial" charset="0"/>
          <a:cs typeface="Arial"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1" userDrawn="1">
          <p15:clr>
            <a:srgbClr val="F26B43"/>
          </p15:clr>
        </p15:guide>
        <p15:guide id="2" pos="567" userDrawn="1">
          <p15:clr>
            <a:srgbClr val="F26B43"/>
          </p15:clr>
        </p15:guide>
        <p15:guide id="3" pos="6154" userDrawn="1">
          <p15:clr>
            <a:srgbClr val="F26B43"/>
          </p15:clr>
        </p15:guide>
        <p15:guide id="4" pos="6389" userDrawn="1">
          <p15:clr>
            <a:srgbClr val="F26B43"/>
          </p15:clr>
        </p15:guide>
        <p15:guide id="5" orient="horz" pos="347" userDrawn="1">
          <p15:clr>
            <a:srgbClr val="F26B43"/>
          </p15:clr>
        </p15:guide>
        <p15:guide id="6" orient="horz" pos="570" userDrawn="1">
          <p15:clr>
            <a:srgbClr val="F26B43"/>
          </p15:clr>
        </p15:guide>
        <p15:guide id="7" orient="horz" pos="4185" userDrawn="1">
          <p15:clr>
            <a:srgbClr val="F26B43"/>
          </p15:clr>
        </p15:guide>
        <p15:guide id="8" orient="horz" pos="441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2156" y="904875"/>
            <a:ext cx="8877320" cy="95879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900113" y="2012414"/>
            <a:ext cx="8869363" cy="4631274"/>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36517" y="6841185"/>
            <a:ext cx="1788597" cy="496773"/>
          </a:xfrm>
          <a:prstGeom prst="rect">
            <a:avLst/>
          </a:prstGeom>
        </p:spPr>
      </p:pic>
      <p:sp>
        <p:nvSpPr>
          <p:cNvPr id="5" name="TextBox 4">
            <a:extLst>
              <a:ext uri="{FF2B5EF4-FFF2-40B4-BE49-F238E27FC236}">
                <a16:creationId xmlns:a16="http://schemas.microsoft.com/office/drawing/2014/main" id="{2F61CB41-C398-4A42-8418-5F5F461B16ED}"/>
              </a:ext>
            </a:extLst>
          </p:cNvPr>
          <p:cNvSpPr txBox="1"/>
          <p:nvPr userDrawn="1"/>
        </p:nvSpPr>
        <p:spPr>
          <a:xfrm>
            <a:off x="9456570" y="6904905"/>
            <a:ext cx="312906" cy="369332"/>
          </a:xfrm>
          <a:prstGeom prst="rect">
            <a:avLst/>
          </a:prstGeom>
          <a:noFill/>
        </p:spPr>
        <p:txBody>
          <a:bodyPr wrap="none" rtlCol="0">
            <a:spAutoFit/>
          </a:bodyPr>
          <a:lstStyle/>
          <a:p>
            <a:r>
              <a:rPr lang="en-GB" dirty="0">
                <a:solidFill>
                  <a:schemeClr val="tx1">
                    <a:lumMod val="75000"/>
                    <a:lumOff val="25000"/>
                  </a:schemeClr>
                </a:solidFill>
              </a:rPr>
              <a:t>1</a:t>
            </a:r>
          </a:p>
        </p:txBody>
      </p:sp>
      <p:sp>
        <p:nvSpPr>
          <p:cNvPr id="6" name="TextBox 5">
            <a:extLst>
              <a:ext uri="{FF2B5EF4-FFF2-40B4-BE49-F238E27FC236}">
                <a16:creationId xmlns:a16="http://schemas.microsoft.com/office/drawing/2014/main" id="{51F2A487-F39E-4FC3-B23A-337DCCE09EC1}"/>
              </a:ext>
            </a:extLst>
          </p:cNvPr>
          <p:cNvSpPr txBox="1"/>
          <p:nvPr userDrawn="1"/>
        </p:nvSpPr>
        <p:spPr>
          <a:xfrm>
            <a:off x="892156" y="6904905"/>
            <a:ext cx="2398990" cy="369332"/>
          </a:xfrm>
          <a:prstGeom prst="rect">
            <a:avLst/>
          </a:prstGeom>
          <a:noFill/>
        </p:spPr>
        <p:txBody>
          <a:bodyPr wrap="none" rtlCol="0">
            <a:spAutoFit/>
          </a:bodyPr>
          <a:lstStyle/>
          <a:p>
            <a:r>
              <a:rPr lang="en-GB" dirty="0">
                <a:solidFill>
                  <a:schemeClr val="tx1">
                    <a:lumMod val="75000"/>
                    <a:lumOff val="25000"/>
                  </a:schemeClr>
                </a:solidFill>
              </a:rPr>
              <a:t>www.bwcharity.org.uk</a:t>
            </a:r>
          </a:p>
        </p:txBody>
      </p:sp>
    </p:spTree>
    <p:extLst>
      <p:ext uri="{BB962C8B-B14F-4D97-AF65-F5344CB8AC3E}">
        <p14:creationId xmlns:p14="http://schemas.microsoft.com/office/powerpoint/2010/main" val="1733330199"/>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1007943" rtl="0" eaLnBrk="1" latinLnBrk="0" hangingPunct="1">
        <a:lnSpc>
          <a:spcPct val="90000"/>
        </a:lnSpc>
        <a:spcBef>
          <a:spcPct val="0"/>
        </a:spcBef>
        <a:buNone/>
        <a:defRPr sz="4000" b="1" i="0" kern="1200">
          <a:solidFill>
            <a:srgbClr val="91278F"/>
          </a:solidFill>
          <a:latin typeface="Arial" charset="0"/>
          <a:ea typeface="Arial" charset="0"/>
          <a:cs typeface="Arial" charset="0"/>
        </a:defRPr>
      </a:lvl1pPr>
    </p:titleStyle>
    <p:bodyStyle>
      <a:lvl1pPr marL="0" indent="0" algn="l" defTabSz="1007943" rtl="0" eaLnBrk="1" latinLnBrk="0" hangingPunct="1">
        <a:lnSpc>
          <a:spcPct val="90000"/>
        </a:lnSpc>
        <a:spcBef>
          <a:spcPts val="600"/>
        </a:spcBef>
        <a:spcAft>
          <a:spcPts val="300"/>
        </a:spcAft>
        <a:buFont typeface="Arial" panose="020B0604020202020204" pitchFamily="34" charset="0"/>
        <a:buNone/>
        <a:defRPr sz="3086" b="1" i="0" kern="1200">
          <a:solidFill>
            <a:schemeClr val="accent3"/>
          </a:solidFill>
          <a:latin typeface="Arial" charset="0"/>
          <a:ea typeface="Arial" charset="0"/>
          <a:cs typeface="Arial" charset="0"/>
        </a:defRPr>
      </a:lvl1pPr>
      <a:lvl2pPr marL="360000" indent="-360000" algn="l" defTabSz="1007943" rtl="0" eaLnBrk="1" latinLnBrk="0" hangingPunct="1">
        <a:lnSpc>
          <a:spcPct val="90000"/>
        </a:lnSpc>
        <a:spcBef>
          <a:spcPts val="600"/>
        </a:spcBef>
        <a:spcAft>
          <a:spcPts val="300"/>
        </a:spcAft>
        <a:buFont typeface="Arial" panose="020B0604020202020204" pitchFamily="34" charset="0"/>
        <a:buNone/>
        <a:defRPr lang="en-US" sz="2500" b="0" i="0" kern="1200" dirty="0" smtClean="0">
          <a:solidFill>
            <a:schemeClr val="tx1">
              <a:lumMod val="75000"/>
              <a:lumOff val="25000"/>
            </a:schemeClr>
          </a:solidFill>
          <a:latin typeface="Arial" charset="0"/>
          <a:ea typeface="Arial" charset="0"/>
          <a:cs typeface="Arial" charset="0"/>
        </a:defRPr>
      </a:lvl2pPr>
      <a:lvl3pPr marL="360000" indent="-360000" algn="l" defTabSz="1007943" rtl="0" eaLnBrk="1" latinLnBrk="0" hangingPunct="1">
        <a:lnSpc>
          <a:spcPct val="90000"/>
        </a:lnSpc>
        <a:spcBef>
          <a:spcPts val="600"/>
        </a:spcBef>
        <a:spcAft>
          <a:spcPts val="300"/>
        </a:spcAft>
        <a:buClr>
          <a:schemeClr val="accent1"/>
        </a:buClr>
        <a:buFont typeface="Arial" charset="0"/>
        <a:buChar char="•"/>
        <a:defRPr sz="2500" b="0" i="0" kern="1200">
          <a:solidFill>
            <a:schemeClr val="tx1">
              <a:lumMod val="75000"/>
              <a:lumOff val="25000"/>
            </a:schemeClr>
          </a:solidFill>
          <a:latin typeface="Arial" charset="0"/>
          <a:ea typeface="Arial" charset="0"/>
          <a:cs typeface="Arial" charset="0"/>
        </a:defRPr>
      </a:lvl3pPr>
      <a:lvl4pPr marL="360000" indent="-360000" algn="l" defTabSz="1007943" rtl="0" eaLnBrk="1" latinLnBrk="0" hangingPunct="1">
        <a:lnSpc>
          <a:spcPct val="90000"/>
        </a:lnSpc>
        <a:spcBef>
          <a:spcPts val="600"/>
        </a:spcBef>
        <a:spcAft>
          <a:spcPts val="300"/>
        </a:spcAft>
        <a:buFont typeface="Arial" panose="020B0604020202020204" pitchFamily="34" charset="0"/>
        <a:buNone/>
        <a:defRPr sz="1600" b="0" i="0" kern="1200">
          <a:solidFill>
            <a:schemeClr val="tx1">
              <a:lumMod val="75000"/>
              <a:lumOff val="25000"/>
            </a:schemeClr>
          </a:solidFill>
          <a:latin typeface="Arial" charset="0"/>
          <a:ea typeface="Arial" charset="0"/>
          <a:cs typeface="Arial" charset="0"/>
        </a:defRPr>
      </a:lvl4pPr>
      <a:lvl5pPr marL="360000" indent="-360000" algn="l" defTabSz="1007943" rtl="0" eaLnBrk="1" latinLnBrk="0" hangingPunct="1">
        <a:lnSpc>
          <a:spcPct val="90000"/>
        </a:lnSpc>
        <a:spcBef>
          <a:spcPts val="600"/>
        </a:spcBef>
        <a:spcAft>
          <a:spcPts val="300"/>
        </a:spcAft>
        <a:buClr>
          <a:schemeClr val="accent1"/>
        </a:buClr>
        <a:buFont typeface="Arial" panose="020B0604020202020204" pitchFamily="34" charset="0"/>
        <a:buChar char="•"/>
        <a:defRPr sz="1600" b="0" i="0" kern="1200">
          <a:solidFill>
            <a:schemeClr val="tx1">
              <a:lumMod val="75000"/>
              <a:lumOff val="25000"/>
            </a:schemeClr>
          </a:solidFill>
          <a:latin typeface="Arial" charset="0"/>
          <a:ea typeface="Arial" charset="0"/>
          <a:cs typeface="Arial"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1">
          <p15:clr>
            <a:srgbClr val="F26B43"/>
          </p15:clr>
        </p15:guide>
        <p15:guide id="2" pos="567">
          <p15:clr>
            <a:srgbClr val="F26B43"/>
          </p15:clr>
        </p15:guide>
        <p15:guide id="3" pos="6154">
          <p15:clr>
            <a:srgbClr val="F26B43"/>
          </p15:clr>
        </p15:guide>
        <p15:guide id="4" pos="6389">
          <p15:clr>
            <a:srgbClr val="F26B43"/>
          </p15:clr>
        </p15:guide>
        <p15:guide id="5" orient="horz" pos="347">
          <p15:clr>
            <a:srgbClr val="F26B43"/>
          </p15:clr>
        </p15:guide>
        <p15:guide id="6" orient="horz" pos="570">
          <p15:clr>
            <a:srgbClr val="F26B43"/>
          </p15:clr>
        </p15:guide>
        <p15:guide id="7" orient="horz" pos="4185">
          <p15:clr>
            <a:srgbClr val="F26B43"/>
          </p15:clr>
        </p15:guide>
        <p15:guide id="8" orient="horz" pos="441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3083" y="904875"/>
            <a:ext cx="9642027" cy="3980276"/>
          </a:xfrm>
        </p:spPr>
        <p:txBody>
          <a:bodyPr>
            <a:normAutofit/>
          </a:bodyPr>
          <a:lstStyle/>
          <a:p>
            <a:r>
              <a:rPr lang="en-GB" sz="6000" dirty="0"/>
              <a:t>Financial Wellbeing</a:t>
            </a:r>
            <a:br>
              <a:rPr lang="en-GB" sz="6000" dirty="0"/>
            </a:br>
            <a:endParaRPr lang="en-US" sz="6000" b="0" dirty="0"/>
          </a:p>
        </p:txBody>
      </p:sp>
      <p:sp>
        <p:nvSpPr>
          <p:cNvPr id="7" name="Subtitle 6"/>
          <p:cNvSpPr>
            <a:spLocks noGrp="1"/>
          </p:cNvSpPr>
          <p:nvPr>
            <p:ph type="subTitle" idx="1"/>
          </p:nvPr>
        </p:nvSpPr>
        <p:spPr>
          <a:xfrm>
            <a:off x="913084" y="6258820"/>
            <a:ext cx="8864082" cy="881016"/>
          </a:xfrm>
        </p:spPr>
        <p:txBody>
          <a:bodyPr>
            <a:noAutofit/>
          </a:bodyPr>
          <a:lstStyle/>
          <a:p>
            <a:r>
              <a:rPr lang="en-GB" dirty="0"/>
              <a:t>Paul Barrett - Head of Wellbeing</a:t>
            </a:r>
          </a:p>
        </p:txBody>
      </p:sp>
    </p:spTree>
    <p:extLst>
      <p:ext uri="{BB962C8B-B14F-4D97-AF65-F5344CB8AC3E}">
        <p14:creationId xmlns:p14="http://schemas.microsoft.com/office/powerpoint/2010/main" val="773848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99299" y="529869"/>
            <a:ext cx="8227872" cy="373241"/>
          </a:xfrm>
        </p:spPr>
        <p:txBody>
          <a:bodyPr>
            <a:noAutofit/>
          </a:bodyPr>
          <a:lstStyle/>
          <a:p>
            <a:pPr algn="l"/>
            <a:r>
              <a:rPr lang="en-GB" sz="3000" b="0" dirty="0">
                <a:latin typeface="+mj-lt"/>
              </a:rPr>
              <a:t>Financial difficulties and other areas of wellbeing</a:t>
            </a:r>
          </a:p>
        </p:txBody>
      </p:sp>
      <p:sp>
        <p:nvSpPr>
          <p:cNvPr id="6" name="Content Placeholder 2"/>
          <p:cNvSpPr>
            <a:spLocks noGrp="1"/>
          </p:cNvSpPr>
          <p:nvPr>
            <p:ph idx="1"/>
          </p:nvPr>
        </p:nvSpPr>
        <p:spPr>
          <a:xfrm>
            <a:off x="999299" y="2379107"/>
            <a:ext cx="6421409" cy="3965249"/>
          </a:xfrm>
        </p:spPr>
        <p:txBody>
          <a:bodyPr>
            <a:noAutofit/>
          </a:bodyPr>
          <a:lstStyle/>
          <a:p>
            <a:pPr marL="285750" indent="-285750">
              <a:buClr>
                <a:srgbClr val="91278F"/>
              </a:buClr>
              <a:buFont typeface="Arial" panose="020B0604020202020204" pitchFamily="34" charset="0"/>
              <a:buChar char="•"/>
            </a:pPr>
            <a:r>
              <a:rPr lang="en-GB" sz="1600" b="0" dirty="0">
                <a:solidFill>
                  <a:schemeClr val="tx1">
                    <a:lumMod val="75000"/>
                    <a:lumOff val="25000"/>
                  </a:schemeClr>
                </a:solidFill>
                <a:latin typeface="+mn-lt"/>
                <a:cs typeface="Arial" panose="020B0604020202020204" pitchFamily="34" charset="0"/>
              </a:rPr>
              <a:t> Financial problems are the </a:t>
            </a:r>
            <a:r>
              <a:rPr lang="en-GB" sz="1600" dirty="0">
                <a:solidFill>
                  <a:schemeClr val="tx1">
                    <a:lumMod val="75000"/>
                    <a:lumOff val="25000"/>
                  </a:schemeClr>
                </a:solidFill>
                <a:latin typeface="+mn-lt"/>
                <a:cs typeface="Arial" panose="020B0604020202020204" pitchFamily="34" charset="0"/>
              </a:rPr>
              <a:t>single biggest cause </a:t>
            </a:r>
            <a:r>
              <a:rPr lang="en-GB" sz="1600" b="0" dirty="0">
                <a:solidFill>
                  <a:schemeClr val="tx1">
                    <a:lumMod val="75000"/>
                    <a:lumOff val="25000"/>
                  </a:schemeClr>
                </a:solidFill>
                <a:latin typeface="+mn-lt"/>
                <a:cs typeface="Arial" panose="020B0604020202020204" pitchFamily="34" charset="0"/>
              </a:rPr>
              <a:t>of relationship breakdowns</a:t>
            </a:r>
          </a:p>
          <a:p>
            <a:pPr marL="285750" indent="-285750">
              <a:buClr>
                <a:srgbClr val="91278F"/>
              </a:buClr>
              <a:buFont typeface="Arial" panose="020B0604020202020204" pitchFamily="34" charset="0"/>
              <a:buChar char="•"/>
            </a:pPr>
            <a:endParaRPr lang="en-GB" sz="1600" b="0" dirty="0">
              <a:solidFill>
                <a:schemeClr val="tx1">
                  <a:lumMod val="75000"/>
                  <a:lumOff val="25000"/>
                </a:schemeClr>
              </a:solidFill>
              <a:latin typeface="+mn-lt"/>
              <a:cs typeface="Arial" panose="020B0604020202020204" pitchFamily="34" charset="0"/>
            </a:endParaRPr>
          </a:p>
          <a:p>
            <a:pPr marL="285750" indent="-285750">
              <a:buClr>
                <a:srgbClr val="91278F"/>
              </a:buClr>
              <a:buFont typeface="Arial" panose="020B0604020202020204" pitchFamily="34" charset="0"/>
              <a:buChar char="•"/>
            </a:pPr>
            <a:r>
              <a:rPr lang="en-GB" sz="1600" b="0" dirty="0">
                <a:solidFill>
                  <a:schemeClr val="tx1">
                    <a:lumMod val="75000"/>
                    <a:lumOff val="25000"/>
                  </a:schemeClr>
                </a:solidFill>
                <a:latin typeface="+mn-lt"/>
                <a:cs typeface="Arial" panose="020B0604020202020204" pitchFamily="34" charset="0"/>
              </a:rPr>
              <a:t>CAB </a:t>
            </a:r>
            <a:r>
              <a:rPr lang="en-GB" sz="1600" dirty="0">
                <a:solidFill>
                  <a:schemeClr val="accent5"/>
                </a:solidFill>
                <a:latin typeface="+mn-lt"/>
                <a:cs typeface="Arial" panose="020B0604020202020204" pitchFamily="34" charset="0"/>
              </a:rPr>
              <a:t>- 79% </a:t>
            </a:r>
            <a:r>
              <a:rPr lang="en-GB" sz="1600" b="0" dirty="0">
                <a:solidFill>
                  <a:schemeClr val="tx1">
                    <a:lumMod val="75000"/>
                    <a:lumOff val="25000"/>
                  </a:schemeClr>
                </a:solidFill>
                <a:latin typeface="+mn-lt"/>
                <a:cs typeface="Arial" panose="020B0604020202020204" pitchFamily="34" charset="0"/>
              </a:rPr>
              <a:t>of people with debt worries  lost sleep most nights</a:t>
            </a:r>
          </a:p>
          <a:p>
            <a:pPr marL="285750" indent="-285750">
              <a:buClr>
                <a:srgbClr val="91278F"/>
              </a:buClr>
              <a:buFont typeface="Arial" panose="020B0604020202020204" pitchFamily="34" charset="0"/>
              <a:buChar char="•"/>
            </a:pPr>
            <a:endParaRPr lang="en-GB" sz="1600" b="0" dirty="0">
              <a:solidFill>
                <a:schemeClr val="tx1">
                  <a:lumMod val="75000"/>
                  <a:lumOff val="25000"/>
                </a:schemeClr>
              </a:solidFill>
              <a:latin typeface="+mn-lt"/>
              <a:cs typeface="Arial" panose="020B0604020202020204" pitchFamily="34" charset="0"/>
            </a:endParaRPr>
          </a:p>
          <a:p>
            <a:pPr marL="285750" indent="-285750">
              <a:buClr>
                <a:srgbClr val="91278F"/>
              </a:buClr>
              <a:buFont typeface="Arial" panose="020B0604020202020204" pitchFamily="34" charset="0"/>
              <a:buChar char="•"/>
            </a:pPr>
            <a:r>
              <a:rPr lang="en-GB" sz="1600" b="0" dirty="0">
                <a:solidFill>
                  <a:schemeClr val="tx1">
                    <a:lumMod val="75000"/>
                    <a:lumOff val="25000"/>
                  </a:schemeClr>
                </a:solidFill>
                <a:latin typeface="+mn-lt"/>
                <a:cs typeface="Arial" panose="020B0604020202020204" pitchFamily="34" charset="0"/>
              </a:rPr>
              <a:t>CAB - </a:t>
            </a:r>
            <a:r>
              <a:rPr lang="en-GB" sz="1600" dirty="0">
                <a:solidFill>
                  <a:schemeClr val="accent5"/>
                </a:solidFill>
                <a:latin typeface="+mn-lt"/>
                <a:cs typeface="Arial" panose="020B0604020202020204" pitchFamily="34" charset="0"/>
              </a:rPr>
              <a:t>54% </a:t>
            </a:r>
            <a:r>
              <a:rPr lang="en-GB" sz="1600" b="0" dirty="0">
                <a:solidFill>
                  <a:schemeClr val="tx1">
                    <a:lumMod val="75000"/>
                    <a:lumOff val="25000"/>
                  </a:schemeClr>
                </a:solidFill>
                <a:latin typeface="+mn-lt"/>
                <a:cs typeface="Arial" panose="020B0604020202020204" pitchFamily="34" charset="0"/>
              </a:rPr>
              <a:t>experienced physical symptoms </a:t>
            </a:r>
          </a:p>
          <a:p>
            <a:pPr marL="285750" indent="-285750">
              <a:buClr>
                <a:srgbClr val="91278F"/>
              </a:buClr>
              <a:buFont typeface="Arial" panose="020B0604020202020204" pitchFamily="34" charset="0"/>
              <a:buChar char="•"/>
            </a:pPr>
            <a:endParaRPr lang="en-GB" sz="1600" b="0" dirty="0">
              <a:solidFill>
                <a:schemeClr val="tx1">
                  <a:lumMod val="75000"/>
                  <a:lumOff val="25000"/>
                </a:schemeClr>
              </a:solidFill>
              <a:latin typeface="+mn-lt"/>
              <a:cs typeface="Arial" panose="020B0604020202020204" pitchFamily="34" charset="0"/>
            </a:endParaRPr>
          </a:p>
          <a:p>
            <a:pPr marL="285750" indent="-285750">
              <a:buClr>
                <a:srgbClr val="91278F"/>
              </a:buClr>
              <a:buFont typeface="Arial" panose="020B0604020202020204" pitchFamily="34" charset="0"/>
              <a:buChar char="•"/>
            </a:pPr>
            <a:r>
              <a:rPr lang="en-GB" sz="1600" b="0" dirty="0">
                <a:solidFill>
                  <a:schemeClr val="tx1">
                    <a:lumMod val="75000"/>
                    <a:lumOff val="25000"/>
                  </a:schemeClr>
                </a:solidFill>
                <a:latin typeface="+mn-lt"/>
                <a:cs typeface="Arial" panose="020B0604020202020204" pitchFamily="34" charset="0"/>
              </a:rPr>
              <a:t>A US study found financial problems were linked </a:t>
            </a:r>
            <a:r>
              <a:rPr lang="en-GB" sz="1600" dirty="0">
                <a:solidFill>
                  <a:schemeClr val="accent5"/>
                </a:solidFill>
                <a:latin typeface="+mn-lt"/>
                <a:cs typeface="Arial" panose="020B0604020202020204" pitchFamily="34" charset="0"/>
              </a:rPr>
              <a:t>to many physical problems</a:t>
            </a:r>
            <a:r>
              <a:rPr lang="en-GB" sz="1600" b="0" dirty="0">
                <a:solidFill>
                  <a:schemeClr val="tx1">
                    <a:lumMod val="75000"/>
                    <a:lumOff val="25000"/>
                  </a:schemeClr>
                </a:solidFill>
                <a:latin typeface="+mn-lt"/>
                <a:cs typeface="Arial" panose="020B0604020202020204" pitchFamily="34" charset="0"/>
              </a:rPr>
              <a:t>, like stomach ulcers, headaches, back pain and increased risk of heart conditions.</a:t>
            </a:r>
          </a:p>
          <a:p>
            <a:pPr marL="285750" indent="-285750">
              <a:buClr>
                <a:srgbClr val="91278F"/>
              </a:buClr>
              <a:buFont typeface="Arial" panose="020B0604020202020204" pitchFamily="34" charset="0"/>
              <a:buChar char="•"/>
            </a:pPr>
            <a:endParaRPr lang="en-GB" sz="1600" b="0" dirty="0">
              <a:solidFill>
                <a:schemeClr val="tx1">
                  <a:lumMod val="75000"/>
                  <a:lumOff val="25000"/>
                </a:schemeClr>
              </a:solidFill>
              <a:latin typeface="+mn-lt"/>
              <a:cs typeface="Arial" panose="020B0604020202020204" pitchFamily="34" charset="0"/>
            </a:endParaRPr>
          </a:p>
          <a:p>
            <a:pPr marL="285750" indent="-285750">
              <a:buClr>
                <a:srgbClr val="91278F"/>
              </a:buClr>
              <a:buFont typeface="Arial" panose="020B0604020202020204" pitchFamily="34" charset="0"/>
              <a:buChar char="•"/>
            </a:pPr>
            <a:r>
              <a:rPr lang="en-GB" sz="1600" b="0" dirty="0">
                <a:solidFill>
                  <a:srgbClr val="676262"/>
                </a:solidFill>
                <a:latin typeface="+mn-lt"/>
                <a:cs typeface="Arial" panose="020B0604020202020204" pitchFamily="34" charset="0"/>
              </a:rPr>
              <a:t>Poor financial </a:t>
            </a:r>
            <a:r>
              <a:rPr lang="en-GB" sz="1600" b="0" dirty="0">
                <a:solidFill>
                  <a:schemeClr val="tx1">
                    <a:lumMod val="75000"/>
                    <a:lumOff val="25000"/>
                  </a:schemeClr>
                </a:solidFill>
                <a:latin typeface="+mn-lt"/>
                <a:cs typeface="Arial" panose="020B0604020202020204" pitchFamily="34" charset="0"/>
              </a:rPr>
              <a:t>wellbeing compromises </a:t>
            </a:r>
            <a:r>
              <a:rPr lang="en-GB" sz="1600" dirty="0">
                <a:solidFill>
                  <a:schemeClr val="accent5"/>
                </a:solidFill>
                <a:latin typeface="+mn-lt"/>
                <a:cs typeface="Arial" panose="020B0604020202020204" pitchFamily="34" charset="0"/>
              </a:rPr>
              <a:t>social wellbeing</a:t>
            </a:r>
            <a:r>
              <a:rPr lang="en-GB" sz="1600" b="0" dirty="0">
                <a:solidFill>
                  <a:schemeClr val="tx1">
                    <a:lumMod val="75000"/>
                    <a:lumOff val="25000"/>
                  </a:schemeClr>
                </a:solidFill>
                <a:latin typeface="+mn-lt"/>
                <a:cs typeface="Arial" panose="020B0604020202020204" pitchFamily="34" charset="0"/>
              </a:rPr>
              <a:t>, as financial constraints prevent people enjoying a  full social life</a:t>
            </a:r>
            <a:br>
              <a:rPr lang="en-GB" sz="1600" b="0" dirty="0">
                <a:solidFill>
                  <a:schemeClr val="tx1">
                    <a:lumMod val="75000"/>
                    <a:lumOff val="25000"/>
                  </a:schemeClr>
                </a:solidFill>
                <a:latin typeface="+mn-lt"/>
                <a:cs typeface="Arial" panose="020B0604020202020204" pitchFamily="34" charset="0"/>
              </a:rPr>
            </a:br>
            <a:endParaRPr lang="en-GB" sz="1600" b="0" dirty="0">
              <a:solidFill>
                <a:schemeClr val="tx1">
                  <a:lumMod val="75000"/>
                  <a:lumOff val="25000"/>
                </a:schemeClr>
              </a:solidFill>
              <a:latin typeface="+mn-lt"/>
              <a:cs typeface="Arial" panose="020B0604020202020204" pitchFamily="34" charset="0"/>
            </a:endParaRPr>
          </a:p>
        </p:txBody>
      </p:sp>
      <p:sp>
        <p:nvSpPr>
          <p:cNvPr id="3" name="TextBox 2"/>
          <p:cNvSpPr txBox="1"/>
          <p:nvPr/>
        </p:nvSpPr>
        <p:spPr>
          <a:xfrm>
            <a:off x="914399" y="1225843"/>
            <a:ext cx="7148048" cy="646331"/>
          </a:xfrm>
          <a:prstGeom prst="rect">
            <a:avLst/>
          </a:prstGeom>
          <a:noFill/>
        </p:spPr>
        <p:txBody>
          <a:bodyPr wrap="none" rtlCol="0">
            <a:spAutoFit/>
          </a:bodyPr>
          <a:lstStyle/>
          <a:p>
            <a:r>
              <a:rPr lang="en-GB" dirty="0">
                <a:solidFill>
                  <a:srgbClr val="1C1463"/>
                </a:solidFill>
              </a:rPr>
              <a:t>As well as affecting mental health, financial difficulties affect people’s</a:t>
            </a:r>
          </a:p>
          <a:p>
            <a:r>
              <a:rPr lang="en-GB" dirty="0">
                <a:solidFill>
                  <a:srgbClr val="1C1463"/>
                </a:solidFill>
              </a:rPr>
              <a:t>wellbeing in other ways too.</a:t>
            </a:r>
          </a:p>
        </p:txBody>
      </p:sp>
      <p:pic>
        <p:nvPicPr>
          <p:cNvPr id="2" name="Picture 1" descr="Screen Shot 2020-04-30 at 17.05.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9271" y="2379107"/>
            <a:ext cx="2551396" cy="3775508"/>
          </a:xfrm>
          <a:prstGeom prst="rect">
            <a:avLst/>
          </a:prstGeom>
        </p:spPr>
      </p:pic>
    </p:spTree>
    <p:extLst>
      <p:ext uri="{BB962C8B-B14F-4D97-AF65-F5344CB8AC3E}">
        <p14:creationId xmlns:p14="http://schemas.microsoft.com/office/powerpoint/2010/main" val="25928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761" y="532340"/>
            <a:ext cx="8855075" cy="551394"/>
          </a:xfrm>
        </p:spPr>
        <p:txBody>
          <a:bodyPr/>
          <a:lstStyle/>
          <a:p>
            <a:r>
              <a:rPr lang="en-GB" sz="3000" b="0" dirty="0">
                <a:latin typeface="+mj-lt"/>
              </a:rPr>
              <a:t>How people fall into financial difficulty</a:t>
            </a:r>
            <a:endParaRPr lang="en-US" sz="3000" b="0" dirty="0">
              <a:latin typeface="+mj-lt"/>
            </a:endParaRPr>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40582" t="35867" r="19146" b="26510"/>
          <a:stretch/>
        </p:blipFill>
        <p:spPr bwMode="auto">
          <a:xfrm>
            <a:off x="1023761" y="1492695"/>
            <a:ext cx="8290896" cy="43568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112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5477"/>
            <a:ext cx="8855075" cy="958796"/>
          </a:xfrm>
        </p:spPr>
        <p:txBody>
          <a:bodyPr/>
          <a:lstStyle/>
          <a:p>
            <a:r>
              <a:rPr lang="en-US" sz="3000" b="0"/>
              <a:t>Steps to good money management</a:t>
            </a:r>
            <a:endParaRPr lang="en-US" sz="3000" b="0" dirty="0"/>
          </a:p>
        </p:txBody>
      </p:sp>
      <p:sp>
        <p:nvSpPr>
          <p:cNvPr id="3" name="Content Placeholder 2"/>
          <p:cNvSpPr>
            <a:spLocks noGrp="1"/>
          </p:cNvSpPr>
          <p:nvPr>
            <p:ph idx="1"/>
          </p:nvPr>
        </p:nvSpPr>
        <p:spPr>
          <a:xfrm>
            <a:off x="900113" y="1427386"/>
            <a:ext cx="9113131" cy="4510958"/>
          </a:xfrm>
        </p:spPr>
        <p:txBody>
          <a:bodyPr/>
          <a:lstStyle/>
          <a:p>
            <a:pPr marL="342900" indent="-342900">
              <a:lnSpc>
                <a:spcPct val="150000"/>
              </a:lnSpc>
              <a:buClr>
                <a:schemeClr val="accent3"/>
              </a:buClr>
              <a:buSzPct val="80000"/>
              <a:buFont typeface="Arial" panose="020B0604020202020204" pitchFamily="34" charset="0"/>
              <a:buChar char="•"/>
            </a:pPr>
            <a:r>
              <a:rPr lang="en-GB" sz="2000" kern="0" dirty="0">
                <a:solidFill>
                  <a:schemeClr val="tx1">
                    <a:lumMod val="50000"/>
                    <a:lumOff val="50000"/>
                  </a:schemeClr>
                </a:solidFill>
              </a:rPr>
              <a:t>Create a budget </a:t>
            </a:r>
          </a:p>
          <a:p>
            <a:pPr marL="342900" indent="-342900">
              <a:lnSpc>
                <a:spcPct val="150000"/>
              </a:lnSpc>
              <a:buClr>
                <a:schemeClr val="accent3"/>
              </a:buClr>
              <a:buSzPct val="80000"/>
              <a:buFont typeface="Arial" panose="020B0604020202020204" pitchFamily="34" charset="0"/>
              <a:buChar char="•"/>
            </a:pPr>
            <a:r>
              <a:rPr lang="en-GB" sz="2000" kern="0" dirty="0">
                <a:solidFill>
                  <a:schemeClr val="tx1">
                    <a:lumMod val="50000"/>
                    <a:lumOff val="50000"/>
                  </a:schemeClr>
                </a:solidFill>
              </a:rPr>
              <a:t>Avoid impulsive purchases</a:t>
            </a:r>
          </a:p>
          <a:p>
            <a:pPr marL="342900" indent="-342900">
              <a:lnSpc>
                <a:spcPct val="150000"/>
              </a:lnSpc>
              <a:buClr>
                <a:schemeClr val="accent3"/>
              </a:buClr>
              <a:buSzPct val="80000"/>
              <a:buFont typeface="Arial" panose="020B0604020202020204" pitchFamily="34" charset="0"/>
              <a:buChar char="•"/>
            </a:pPr>
            <a:r>
              <a:rPr lang="en-GB" sz="2000" kern="0" dirty="0">
                <a:solidFill>
                  <a:schemeClr val="tx1">
                    <a:lumMod val="50000"/>
                    <a:lumOff val="50000"/>
                  </a:schemeClr>
                </a:solidFill>
              </a:rPr>
              <a:t>Review your expenses</a:t>
            </a:r>
          </a:p>
          <a:p>
            <a:pPr marL="342900" indent="-342900">
              <a:lnSpc>
                <a:spcPct val="150000"/>
              </a:lnSpc>
              <a:buClr>
                <a:schemeClr val="accent3"/>
              </a:buClr>
              <a:buSzPct val="80000"/>
              <a:buFont typeface="Arial" panose="020B0604020202020204" pitchFamily="34" charset="0"/>
              <a:buChar char="•"/>
            </a:pPr>
            <a:r>
              <a:rPr lang="en-GB" sz="2000" kern="0" dirty="0">
                <a:solidFill>
                  <a:schemeClr val="tx1">
                    <a:lumMod val="50000"/>
                    <a:lumOff val="50000"/>
                  </a:schemeClr>
                </a:solidFill>
              </a:rPr>
              <a:t>Save to fund future spending</a:t>
            </a:r>
          </a:p>
          <a:p>
            <a:pPr marL="342900" indent="-342900">
              <a:lnSpc>
                <a:spcPct val="150000"/>
              </a:lnSpc>
              <a:buClr>
                <a:schemeClr val="accent3"/>
              </a:buClr>
              <a:buSzPct val="80000"/>
              <a:buFont typeface="Arial" panose="020B0604020202020204" pitchFamily="34" charset="0"/>
              <a:buChar char="•"/>
            </a:pPr>
            <a:r>
              <a:rPr lang="en-GB" sz="2000" kern="0" dirty="0">
                <a:solidFill>
                  <a:schemeClr val="tx1">
                    <a:lumMod val="50000"/>
                    <a:lumOff val="50000"/>
                  </a:schemeClr>
                </a:solidFill>
              </a:rPr>
              <a:t>Pay down any bad debt</a:t>
            </a:r>
          </a:p>
          <a:p>
            <a:pPr marL="342900" indent="-342900">
              <a:lnSpc>
                <a:spcPct val="150000"/>
              </a:lnSpc>
              <a:buClr>
                <a:schemeClr val="accent3"/>
              </a:buClr>
              <a:buSzPct val="80000"/>
              <a:buFont typeface="Arial" panose="020B0604020202020204" pitchFamily="34" charset="0"/>
              <a:buChar char="•"/>
            </a:pPr>
            <a:r>
              <a:rPr lang="en-GB" sz="2000" kern="0" dirty="0">
                <a:solidFill>
                  <a:schemeClr val="tx1">
                    <a:lumMod val="50000"/>
                    <a:lumOff val="50000"/>
                  </a:schemeClr>
                </a:solidFill>
              </a:rPr>
              <a:t>Seek expert help</a:t>
            </a:r>
          </a:p>
          <a:p>
            <a:pPr>
              <a:lnSpc>
                <a:spcPct val="150000"/>
              </a:lnSpc>
              <a:buClr>
                <a:schemeClr val="accent3"/>
              </a:buClr>
              <a:buSzPct val="80000"/>
            </a:pPr>
            <a:endParaRPr lang="en-GB" sz="2000" b="0" kern="0" dirty="0">
              <a:solidFill>
                <a:schemeClr val="tx1">
                  <a:lumMod val="75000"/>
                  <a:lumOff val="25000"/>
                </a:schemeClr>
              </a:solidFill>
            </a:endParaRPr>
          </a:p>
          <a:p>
            <a:pPr marL="342900" indent="-342900">
              <a:lnSpc>
                <a:spcPct val="150000"/>
              </a:lnSpc>
              <a:buClr>
                <a:schemeClr val="accent3"/>
              </a:buClr>
              <a:buSzPct val="80000"/>
              <a:buFont typeface="Arial" panose="020B0604020202020204" pitchFamily="34" charset="0"/>
              <a:buChar char="•"/>
            </a:pPr>
            <a:endParaRPr lang="en-GB" sz="2000" b="0" kern="0" dirty="0">
              <a:solidFill>
                <a:schemeClr val="tx1">
                  <a:lumMod val="75000"/>
                  <a:lumOff val="25000"/>
                </a:schemeClr>
              </a:solidFill>
            </a:endParaRPr>
          </a:p>
          <a:p>
            <a:pPr marL="342900" indent="-342900">
              <a:lnSpc>
                <a:spcPct val="150000"/>
              </a:lnSpc>
              <a:buClr>
                <a:schemeClr val="accent3"/>
              </a:buClr>
              <a:buSzPct val="80000"/>
              <a:buFont typeface="Arial" panose="020B0604020202020204" pitchFamily="34" charset="0"/>
              <a:buChar char="•"/>
            </a:pPr>
            <a:endParaRPr lang="en-GB" sz="2000" b="0" kern="0" dirty="0">
              <a:solidFill>
                <a:schemeClr val="tx1">
                  <a:lumMod val="75000"/>
                  <a:lumOff val="25000"/>
                </a:schemeClr>
              </a:solidFill>
            </a:endParaRPr>
          </a:p>
          <a:p>
            <a:pPr>
              <a:lnSpc>
                <a:spcPct val="150000"/>
              </a:lnSpc>
              <a:buClr>
                <a:schemeClr val="accent3"/>
              </a:buClr>
              <a:buSzPct val="80000"/>
            </a:pPr>
            <a:endParaRPr lang="en-GB" sz="2000" b="0" dirty="0">
              <a:solidFill>
                <a:schemeClr val="tx1">
                  <a:lumMod val="75000"/>
                  <a:lumOff val="25000"/>
                </a:schemeClr>
              </a:solidFill>
            </a:endParaRPr>
          </a:p>
          <a:p>
            <a:pPr marL="342900" indent="-342900">
              <a:lnSpc>
                <a:spcPct val="150000"/>
              </a:lnSpc>
              <a:buClr>
                <a:schemeClr val="accent3"/>
              </a:buClr>
              <a:buSzPct val="80000"/>
              <a:buFont typeface="Arial" panose="020B0604020202020204" pitchFamily="34" charset="0"/>
              <a:buChar char="•"/>
            </a:pPr>
            <a:endParaRPr lang="en-GB" sz="2000" b="0" dirty="0">
              <a:solidFill>
                <a:schemeClr val="tx1">
                  <a:lumMod val="75000"/>
                  <a:lumOff val="25000"/>
                </a:schemeClr>
              </a:solidFill>
            </a:endParaRPr>
          </a:p>
        </p:txBody>
      </p:sp>
      <p:pic>
        <p:nvPicPr>
          <p:cNvPr id="6" name="Picture 5">
            <a:extLst>
              <a:ext uri="{FF2B5EF4-FFF2-40B4-BE49-F238E27FC236}">
                <a16:creationId xmlns:a16="http://schemas.microsoft.com/office/drawing/2014/main" id="{F28FE063-EE08-4A43-94B9-F3D93DFBA8C1}"/>
              </a:ext>
            </a:extLst>
          </p:cNvPr>
          <p:cNvPicPr>
            <a:picLocks noChangeAspect="1"/>
          </p:cNvPicPr>
          <p:nvPr/>
        </p:nvPicPr>
        <p:blipFill>
          <a:blip r:embed="rId3"/>
          <a:stretch>
            <a:fillRect/>
          </a:stretch>
        </p:blipFill>
        <p:spPr>
          <a:xfrm>
            <a:off x="6963507" y="1427386"/>
            <a:ext cx="2627997" cy="3399257"/>
          </a:xfrm>
          <a:prstGeom prst="rect">
            <a:avLst/>
          </a:prstGeom>
        </p:spPr>
      </p:pic>
    </p:spTree>
    <p:extLst>
      <p:ext uri="{BB962C8B-B14F-4D97-AF65-F5344CB8AC3E}">
        <p14:creationId xmlns:p14="http://schemas.microsoft.com/office/powerpoint/2010/main" val="1239293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5477"/>
            <a:ext cx="8855075" cy="958796"/>
          </a:xfrm>
        </p:spPr>
        <p:txBody>
          <a:bodyPr/>
          <a:lstStyle/>
          <a:p>
            <a:r>
              <a:rPr lang="en-GB" sz="3000" b="0" dirty="0"/>
              <a:t>Bank Workers Charity – Financial support</a:t>
            </a:r>
            <a:endParaRPr lang="en-US" sz="3000" b="0" dirty="0"/>
          </a:p>
        </p:txBody>
      </p:sp>
      <p:sp>
        <p:nvSpPr>
          <p:cNvPr id="3" name="Content Placeholder 2"/>
          <p:cNvSpPr>
            <a:spLocks noGrp="1"/>
          </p:cNvSpPr>
          <p:nvPr>
            <p:ph idx="1"/>
          </p:nvPr>
        </p:nvSpPr>
        <p:spPr>
          <a:xfrm>
            <a:off x="900113" y="1195353"/>
            <a:ext cx="9113131" cy="4742991"/>
          </a:xfrm>
        </p:spPr>
        <p:txBody>
          <a:bodyPr/>
          <a:lstStyle/>
          <a:p>
            <a:pPr marL="342900" indent="-342900">
              <a:lnSpc>
                <a:spcPct val="150000"/>
              </a:lnSpc>
              <a:buClr>
                <a:schemeClr val="accent3"/>
              </a:buClr>
              <a:buSzPct val="80000"/>
              <a:buFont typeface="Arial" panose="020B0604020202020204" pitchFamily="34" charset="0"/>
              <a:buChar char="•"/>
            </a:pPr>
            <a:r>
              <a:rPr lang="en-GB" sz="2000" kern="0" dirty="0">
                <a:solidFill>
                  <a:srgbClr val="002060"/>
                </a:solidFill>
              </a:rPr>
              <a:t>Our website </a:t>
            </a:r>
            <a:r>
              <a:rPr lang="en-GB" sz="2000" b="0" kern="0" dirty="0">
                <a:solidFill>
                  <a:schemeClr val="tx1">
                    <a:lumMod val="75000"/>
                    <a:lumOff val="25000"/>
                  </a:schemeClr>
                </a:solidFill>
              </a:rPr>
              <a:t>– preventative/educative tools like Money Health Check, Budget Planner, Benefits Calculator and a range of money guides </a:t>
            </a:r>
          </a:p>
          <a:p>
            <a:pPr marL="342900" indent="-342900">
              <a:lnSpc>
                <a:spcPct val="150000"/>
              </a:lnSpc>
              <a:buClr>
                <a:schemeClr val="accent3"/>
              </a:buClr>
              <a:buSzPct val="80000"/>
              <a:buFont typeface="Arial" panose="020B0604020202020204" pitchFamily="34" charset="0"/>
              <a:buChar char="•"/>
            </a:pPr>
            <a:r>
              <a:rPr lang="en-GB" sz="2000" kern="0" dirty="0">
                <a:solidFill>
                  <a:srgbClr val="002060"/>
                </a:solidFill>
              </a:rPr>
              <a:t>Financial grants </a:t>
            </a:r>
            <a:r>
              <a:rPr lang="en-GB" sz="2000" b="0" kern="0" dirty="0">
                <a:solidFill>
                  <a:schemeClr val="tx1">
                    <a:lumMod val="75000"/>
                    <a:lumOff val="25000"/>
                  </a:schemeClr>
                </a:solidFill>
              </a:rPr>
              <a:t>– depending on the circumstances we can spend the charity’s money to support people in financial difficulties. These can range from support to help with short term crises, to more substantial long term problems. We need to ensure that other sources of financial support are not available.</a:t>
            </a:r>
          </a:p>
          <a:p>
            <a:pPr marL="342900" indent="-342900">
              <a:lnSpc>
                <a:spcPct val="150000"/>
              </a:lnSpc>
              <a:buClr>
                <a:schemeClr val="accent3"/>
              </a:buClr>
              <a:buSzPct val="80000"/>
              <a:buFont typeface="Arial" panose="020B0604020202020204" pitchFamily="34" charset="0"/>
              <a:buChar char="•"/>
            </a:pPr>
            <a:endParaRPr lang="en-GB" sz="2000" b="0" kern="0" dirty="0">
              <a:solidFill>
                <a:schemeClr val="tx1">
                  <a:lumMod val="75000"/>
                  <a:lumOff val="25000"/>
                </a:schemeClr>
              </a:solidFill>
            </a:endParaRPr>
          </a:p>
          <a:p>
            <a:pPr>
              <a:lnSpc>
                <a:spcPct val="150000"/>
              </a:lnSpc>
              <a:buClr>
                <a:schemeClr val="accent3"/>
              </a:buClr>
              <a:buSzPct val="80000"/>
            </a:pPr>
            <a:endParaRPr lang="en-GB" sz="2000" b="0" kern="0" dirty="0">
              <a:solidFill>
                <a:schemeClr val="tx1">
                  <a:lumMod val="75000"/>
                  <a:lumOff val="25000"/>
                </a:schemeClr>
              </a:solidFill>
            </a:endParaRPr>
          </a:p>
          <a:p>
            <a:pPr marL="342900" indent="-342900">
              <a:lnSpc>
                <a:spcPct val="150000"/>
              </a:lnSpc>
              <a:buClr>
                <a:schemeClr val="accent3"/>
              </a:buClr>
              <a:buSzPct val="80000"/>
              <a:buFont typeface="Arial" panose="020B0604020202020204" pitchFamily="34" charset="0"/>
              <a:buChar char="•"/>
            </a:pPr>
            <a:endParaRPr lang="en-GB" sz="2000" b="0" kern="0" dirty="0">
              <a:solidFill>
                <a:schemeClr val="tx1">
                  <a:lumMod val="75000"/>
                  <a:lumOff val="25000"/>
                </a:schemeClr>
              </a:solidFill>
            </a:endParaRPr>
          </a:p>
          <a:p>
            <a:pPr marL="342900" indent="-342900">
              <a:lnSpc>
                <a:spcPct val="150000"/>
              </a:lnSpc>
              <a:buClr>
                <a:schemeClr val="accent3"/>
              </a:buClr>
              <a:buSzPct val="80000"/>
              <a:buFont typeface="Arial" panose="020B0604020202020204" pitchFamily="34" charset="0"/>
              <a:buChar char="•"/>
            </a:pPr>
            <a:endParaRPr lang="en-GB" sz="2000" b="0" kern="0" dirty="0">
              <a:solidFill>
                <a:schemeClr val="tx1">
                  <a:lumMod val="75000"/>
                  <a:lumOff val="25000"/>
                </a:schemeClr>
              </a:solidFill>
            </a:endParaRPr>
          </a:p>
          <a:p>
            <a:pPr>
              <a:lnSpc>
                <a:spcPct val="150000"/>
              </a:lnSpc>
              <a:buClr>
                <a:schemeClr val="accent3"/>
              </a:buClr>
              <a:buSzPct val="80000"/>
            </a:pPr>
            <a:endParaRPr lang="en-GB" sz="2000" b="0" dirty="0">
              <a:solidFill>
                <a:schemeClr val="tx1">
                  <a:lumMod val="75000"/>
                  <a:lumOff val="25000"/>
                </a:schemeClr>
              </a:solidFill>
            </a:endParaRPr>
          </a:p>
          <a:p>
            <a:pPr marL="342900" indent="-342900">
              <a:lnSpc>
                <a:spcPct val="150000"/>
              </a:lnSpc>
              <a:buClr>
                <a:schemeClr val="accent3"/>
              </a:buClr>
              <a:buSzPct val="80000"/>
              <a:buFont typeface="Arial" panose="020B0604020202020204" pitchFamily="34" charset="0"/>
              <a:buChar char="•"/>
            </a:pPr>
            <a:endParaRPr lang="en-GB" sz="2000" b="0" dirty="0">
              <a:solidFill>
                <a:schemeClr val="tx1">
                  <a:lumMod val="75000"/>
                  <a:lumOff val="25000"/>
                </a:schemeClr>
              </a:solidFill>
            </a:endParaRPr>
          </a:p>
        </p:txBody>
      </p:sp>
      <p:pic>
        <p:nvPicPr>
          <p:cNvPr id="4" name="Picture 3" descr="Screen Shot 2020-09-01 at 17.26.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021" y="4457670"/>
            <a:ext cx="3902061" cy="2517561"/>
          </a:xfrm>
          <a:prstGeom prst="rect">
            <a:avLst/>
          </a:prstGeom>
        </p:spPr>
      </p:pic>
    </p:spTree>
    <p:extLst>
      <p:ext uri="{BB962C8B-B14F-4D97-AF65-F5344CB8AC3E}">
        <p14:creationId xmlns:p14="http://schemas.microsoft.com/office/powerpoint/2010/main" val="3312113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775411"/>
            <a:ext cx="8855075" cy="958796"/>
          </a:xfrm>
        </p:spPr>
        <p:txBody>
          <a:bodyPr/>
          <a:lstStyle/>
          <a:p>
            <a:r>
              <a:rPr lang="en-GB" sz="3000" b="0" dirty="0"/>
              <a:t>Case studies – BWC financial support</a:t>
            </a:r>
            <a:endParaRPr lang="en-US" sz="3000" b="0" dirty="0"/>
          </a:p>
        </p:txBody>
      </p:sp>
      <p:sp>
        <p:nvSpPr>
          <p:cNvPr id="3" name="Content Placeholder 2"/>
          <p:cNvSpPr>
            <a:spLocks noGrp="1"/>
          </p:cNvSpPr>
          <p:nvPr>
            <p:ph idx="1"/>
          </p:nvPr>
        </p:nvSpPr>
        <p:spPr>
          <a:xfrm>
            <a:off x="771084" y="1570084"/>
            <a:ext cx="9113131" cy="5885792"/>
          </a:xfrm>
        </p:spPr>
        <p:txBody>
          <a:bodyPr/>
          <a:lstStyle/>
          <a:p>
            <a:pPr marL="285750" indent="-285750">
              <a:lnSpc>
                <a:spcPct val="150000"/>
              </a:lnSpc>
              <a:buClr>
                <a:schemeClr val="accent3"/>
              </a:buClr>
              <a:buSzPct val="80000"/>
              <a:buFont typeface="Arial"/>
              <a:buChar char="•"/>
            </a:pPr>
            <a:r>
              <a:rPr lang="en-GB" sz="1500" dirty="0">
                <a:solidFill>
                  <a:schemeClr val="bg2">
                    <a:lumMod val="50000"/>
                  </a:schemeClr>
                </a:solidFill>
              </a:rPr>
              <a:t>25 year-old living man with mother. Both in difficulty She was furloughed but not eligible for funding. He had resigned from the bank to take up a new job but the job offer was retracted. The bank couldn't</a:t>
            </a:r>
            <a:r>
              <a:rPr lang="fr-FR" sz="1500" dirty="0">
                <a:solidFill>
                  <a:schemeClr val="bg2">
                    <a:lumMod val="50000"/>
                  </a:schemeClr>
                </a:solidFill>
              </a:rPr>
              <a:t>’</a:t>
            </a:r>
            <a:r>
              <a:rPr lang="en-GB" sz="1500" dirty="0">
                <a:solidFill>
                  <a:schemeClr val="bg2">
                    <a:lumMod val="50000"/>
                  </a:schemeClr>
                </a:solidFill>
              </a:rPr>
              <a:t> take him back. He wasn't eligible for furlough and had zero income. BWC is funded their day to day living costs till their benefits came through.</a:t>
            </a:r>
          </a:p>
          <a:p>
            <a:pPr marL="285750" indent="-285750">
              <a:lnSpc>
                <a:spcPct val="150000"/>
              </a:lnSpc>
              <a:buClr>
                <a:schemeClr val="accent3"/>
              </a:buClr>
              <a:buSzPct val="80000"/>
              <a:buFont typeface="Arial"/>
              <a:buChar char="•"/>
            </a:pPr>
            <a:endParaRPr lang="en-GB" sz="1500" dirty="0">
              <a:solidFill>
                <a:schemeClr val="accent5"/>
              </a:solidFill>
            </a:endParaRPr>
          </a:p>
          <a:p>
            <a:pPr marL="285750" indent="-285750">
              <a:lnSpc>
                <a:spcPct val="150000"/>
              </a:lnSpc>
              <a:buClr>
                <a:schemeClr val="accent3"/>
              </a:buClr>
              <a:buSzPct val="80000"/>
              <a:buFont typeface="Arial"/>
              <a:buChar char="•"/>
            </a:pPr>
            <a:r>
              <a:rPr lang="en-GB" sz="1500" dirty="0">
                <a:solidFill>
                  <a:schemeClr val="accent5"/>
                </a:solidFill>
              </a:rPr>
              <a:t>Client left abusive partner during lockdown. She had to flee family home but  found safe private rental accommodation. BWC provided grant towards the essentials she needed, like furniture, bedding and crockery. We also funded counselling to help her come to terms with all that had happened.</a:t>
            </a:r>
          </a:p>
          <a:p>
            <a:pPr marL="285750" indent="-285750">
              <a:lnSpc>
                <a:spcPct val="150000"/>
              </a:lnSpc>
              <a:buClr>
                <a:schemeClr val="accent3"/>
              </a:buClr>
              <a:buSzPct val="80000"/>
              <a:buFont typeface="Arial"/>
              <a:buChar char="•"/>
            </a:pPr>
            <a:endParaRPr lang="en-GB" sz="1500" dirty="0">
              <a:solidFill>
                <a:schemeClr val="tx1">
                  <a:lumMod val="75000"/>
                  <a:lumOff val="25000"/>
                </a:schemeClr>
              </a:solidFill>
            </a:endParaRPr>
          </a:p>
          <a:p>
            <a:pPr marL="285750" indent="-285750">
              <a:lnSpc>
                <a:spcPct val="150000"/>
              </a:lnSpc>
              <a:buClr>
                <a:schemeClr val="accent3"/>
              </a:buClr>
              <a:buSzPct val="80000"/>
              <a:buFont typeface="Arial"/>
              <a:buChar char="•"/>
            </a:pPr>
            <a:r>
              <a:rPr lang="en-GB" sz="1500" dirty="0">
                <a:solidFill>
                  <a:schemeClr val="tx1">
                    <a:lumMod val="50000"/>
                    <a:lumOff val="50000"/>
                  </a:schemeClr>
                </a:solidFill>
              </a:rPr>
              <a:t>Young employee  moved out of the family home having taken up a fulltime job with a bank.  The high rent put  a huge strain on him financially and he ran  out of money towards the end of each  month. He was  taking out payday loans and  scrimping on food to get by. With financial advice and budgeting ng tools we got  his finances into shape and  we helped him with a living expenses grant  that continued long enough for him to  build up a financial reserve.</a:t>
            </a:r>
          </a:p>
          <a:p>
            <a:pPr marL="285750" indent="-285750">
              <a:lnSpc>
                <a:spcPct val="150000"/>
              </a:lnSpc>
              <a:buClr>
                <a:schemeClr val="accent3"/>
              </a:buClr>
              <a:buSzPct val="80000"/>
              <a:buFont typeface="Arial"/>
              <a:buChar char="•"/>
            </a:pPr>
            <a:endParaRPr lang="en-GB" sz="1300" dirty="0">
              <a:solidFill>
                <a:schemeClr val="accent5"/>
              </a:solidFill>
            </a:endParaRPr>
          </a:p>
          <a:p>
            <a:pPr marL="285750" indent="-285750">
              <a:lnSpc>
                <a:spcPct val="150000"/>
              </a:lnSpc>
              <a:buClr>
                <a:schemeClr val="accent3"/>
              </a:buClr>
              <a:buSzPct val="80000"/>
              <a:buFont typeface="Arial"/>
              <a:buChar char="•"/>
            </a:pPr>
            <a:endParaRPr lang="en-GB" sz="1400" b="0" dirty="0">
              <a:solidFill>
                <a:schemeClr val="accent5"/>
              </a:solidFill>
            </a:endParaRPr>
          </a:p>
          <a:p>
            <a:pPr>
              <a:lnSpc>
                <a:spcPct val="150000"/>
              </a:lnSpc>
              <a:buClr>
                <a:schemeClr val="accent3"/>
              </a:buClr>
              <a:buSzPct val="80000"/>
            </a:pPr>
            <a:endParaRPr lang="en-GB" sz="2000" b="0" dirty="0">
              <a:solidFill>
                <a:schemeClr val="tx1">
                  <a:lumMod val="75000"/>
                  <a:lumOff val="25000"/>
                </a:schemeClr>
              </a:solidFill>
            </a:endParaRPr>
          </a:p>
        </p:txBody>
      </p:sp>
    </p:spTree>
    <p:extLst>
      <p:ext uri="{BB962C8B-B14F-4D97-AF65-F5344CB8AC3E}">
        <p14:creationId xmlns:p14="http://schemas.microsoft.com/office/powerpoint/2010/main" val="553461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986431"/>
            <a:ext cx="8855075" cy="548858"/>
          </a:xfrm>
        </p:spPr>
        <p:txBody>
          <a:bodyPr/>
          <a:lstStyle/>
          <a:p>
            <a:r>
              <a:rPr lang="en-GB" sz="3000" b="0" dirty="0"/>
              <a:t>About </a:t>
            </a:r>
            <a:endParaRPr lang="en-US" sz="3000" b="0" dirty="0"/>
          </a:p>
        </p:txBody>
      </p:sp>
      <p:sp>
        <p:nvSpPr>
          <p:cNvPr id="3" name="Content Placeholder 2"/>
          <p:cNvSpPr>
            <a:spLocks noGrp="1"/>
          </p:cNvSpPr>
          <p:nvPr>
            <p:ph idx="1"/>
          </p:nvPr>
        </p:nvSpPr>
        <p:spPr>
          <a:xfrm>
            <a:off x="866246" y="1961837"/>
            <a:ext cx="9113131" cy="4168029"/>
          </a:xfrm>
        </p:spPr>
        <p:txBody>
          <a:bodyPr/>
          <a:lstStyle/>
          <a:p>
            <a:pPr marL="342900" indent="-342900">
              <a:lnSpc>
                <a:spcPct val="150000"/>
              </a:lnSpc>
              <a:buClr>
                <a:schemeClr val="accent3"/>
              </a:buClr>
              <a:buSzPct val="80000"/>
              <a:buFont typeface="Arial" panose="020B0604020202020204" pitchFamily="34" charset="0"/>
              <a:buChar char="•"/>
            </a:pPr>
            <a:r>
              <a:rPr lang="en-GB" sz="2000" b="0" dirty="0">
                <a:solidFill>
                  <a:schemeClr val="tx1">
                    <a:lumMod val="75000"/>
                    <a:lumOff val="25000"/>
                  </a:schemeClr>
                </a:solidFill>
              </a:rPr>
              <a:t>Are an independent charity. Last year, they helped over 600,000 people to take control of their debt problems</a:t>
            </a:r>
          </a:p>
          <a:p>
            <a:pPr marL="342900" indent="-342900">
              <a:lnSpc>
                <a:spcPct val="150000"/>
              </a:lnSpc>
              <a:buClr>
                <a:schemeClr val="accent3"/>
              </a:buClr>
              <a:buSzPct val="80000"/>
              <a:buFont typeface="Arial" panose="020B0604020202020204" pitchFamily="34" charset="0"/>
              <a:buChar char="•"/>
            </a:pPr>
            <a:r>
              <a:rPr lang="en-GB" sz="2000" b="0" dirty="0">
                <a:solidFill>
                  <a:schemeClr val="tx1">
                    <a:lumMod val="75000"/>
                    <a:lumOff val="25000"/>
                  </a:schemeClr>
                </a:solidFill>
              </a:rPr>
              <a:t>Their service is completely confidential</a:t>
            </a:r>
          </a:p>
          <a:p>
            <a:pPr marL="342900" indent="-342900">
              <a:lnSpc>
                <a:spcPct val="150000"/>
              </a:lnSpc>
              <a:buClr>
                <a:schemeClr val="accent3"/>
              </a:buClr>
              <a:buSzPct val="80000"/>
              <a:buFont typeface="Arial" panose="020B0604020202020204" pitchFamily="34" charset="0"/>
              <a:buChar char="•"/>
            </a:pPr>
            <a:r>
              <a:rPr lang="en-GB" sz="2000" b="0" dirty="0">
                <a:solidFill>
                  <a:schemeClr val="tx1">
                    <a:lumMod val="75000"/>
                    <a:lumOff val="25000"/>
                  </a:schemeClr>
                </a:solidFill>
              </a:rPr>
              <a:t>They don’t believe someone struggling with debts should have to pay to get help – their service is completely free</a:t>
            </a:r>
          </a:p>
          <a:p>
            <a:pPr marL="342900" indent="-342900">
              <a:lnSpc>
                <a:spcPct val="150000"/>
              </a:lnSpc>
              <a:buClr>
                <a:schemeClr val="accent3"/>
              </a:buClr>
              <a:buSzPct val="80000"/>
              <a:buFont typeface="Arial" panose="020B0604020202020204" pitchFamily="34" charset="0"/>
              <a:buChar char="•"/>
            </a:pPr>
            <a:r>
              <a:rPr lang="en-GB" sz="2000" b="0" dirty="0">
                <a:solidFill>
                  <a:schemeClr val="tx1">
                    <a:lumMod val="75000"/>
                    <a:lumOff val="25000"/>
                  </a:schemeClr>
                </a:solidFill>
              </a:rPr>
              <a:t>Their advisors are fully trained to give expert advice</a:t>
            </a:r>
          </a:p>
          <a:p>
            <a:pPr marL="342900" indent="-342900">
              <a:lnSpc>
                <a:spcPct val="150000"/>
              </a:lnSpc>
              <a:buClr>
                <a:schemeClr val="accent3"/>
              </a:buClr>
              <a:buSzPct val="80000"/>
              <a:buFont typeface="Arial" panose="020B0604020202020204" pitchFamily="34" charset="0"/>
              <a:buChar char="•"/>
            </a:pPr>
            <a:endParaRPr lang="en-GB" sz="2000" b="0" dirty="0">
              <a:solidFill>
                <a:schemeClr val="tx1">
                  <a:lumMod val="75000"/>
                  <a:lumOff val="25000"/>
                </a:schemeClr>
              </a:solidFill>
            </a:endParaRPr>
          </a:p>
          <a:p>
            <a:pPr marL="342900" indent="-342900">
              <a:lnSpc>
                <a:spcPct val="150000"/>
              </a:lnSpc>
              <a:buClr>
                <a:schemeClr val="accent3"/>
              </a:buClr>
              <a:buSzPct val="80000"/>
              <a:buFont typeface="Arial" panose="020B0604020202020204" pitchFamily="34" charset="0"/>
              <a:buChar char="•"/>
            </a:pPr>
            <a:endParaRPr lang="en-GB" sz="2000" b="0" dirty="0">
              <a:solidFill>
                <a:schemeClr val="tx1">
                  <a:lumMod val="75000"/>
                  <a:lumOff val="2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048" y="750588"/>
            <a:ext cx="2402465" cy="946940"/>
          </a:xfrm>
          <a:prstGeom prst="rect">
            <a:avLst/>
          </a:prstGeom>
        </p:spPr>
      </p:pic>
    </p:spTree>
    <p:extLst>
      <p:ext uri="{BB962C8B-B14F-4D97-AF65-F5344CB8AC3E}">
        <p14:creationId xmlns:p14="http://schemas.microsoft.com/office/powerpoint/2010/main" val="199482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b="0" dirty="0"/>
              <a:t>Online Advice –  Debt Remedy</a:t>
            </a:r>
            <a:br>
              <a:rPr lang="en-GB" sz="3000" b="0" dirty="0"/>
            </a:br>
            <a:endParaRPr lang="en-GB" sz="3000" b="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113" y="6615290"/>
            <a:ext cx="2402465" cy="946940"/>
          </a:xfrm>
          <a:prstGeom prst="rect">
            <a:avLst/>
          </a:prstGeom>
        </p:spPr>
      </p:pic>
      <p:sp>
        <p:nvSpPr>
          <p:cNvPr id="11" name="Title 1"/>
          <p:cNvSpPr txBox="1">
            <a:spLocks/>
          </p:cNvSpPr>
          <p:nvPr/>
        </p:nvSpPr>
        <p:spPr>
          <a:xfrm>
            <a:off x="914400" y="1764352"/>
            <a:ext cx="9045398" cy="692862"/>
          </a:xfrm>
          <a:prstGeom prst="rect">
            <a:avLst/>
          </a:prstGeom>
        </p:spPr>
        <p:txBody>
          <a:bodyPr vert="horz" lIns="0" tIns="0" rIns="0" bIns="0" rtlCol="0" anchor="t" anchorCtr="0">
            <a:noAutofit/>
          </a:bodyPr>
          <a:lstStyle>
            <a:lvl1pPr algn="l" defTabSz="1007943" rtl="0" eaLnBrk="1" latinLnBrk="0" hangingPunct="1">
              <a:lnSpc>
                <a:spcPct val="90000"/>
              </a:lnSpc>
              <a:spcBef>
                <a:spcPct val="0"/>
              </a:spcBef>
              <a:buNone/>
              <a:defRPr sz="4000" b="1" i="0" kern="1200">
                <a:solidFill>
                  <a:srgbClr val="91278F"/>
                </a:solidFill>
                <a:latin typeface="Arial" charset="0"/>
                <a:ea typeface="Arial" charset="0"/>
                <a:cs typeface="Arial" charset="0"/>
              </a:defRPr>
            </a:lvl1pPr>
          </a:lstStyle>
          <a:p>
            <a:r>
              <a:rPr lang="en-GB" sz="2500" b="0" dirty="0"/>
              <a:t>Debt Remedy mirrors telephone advice without speaking to an advisor.</a:t>
            </a:r>
            <a:br>
              <a:rPr lang="en-GB" sz="2500" b="0" dirty="0"/>
            </a:br>
            <a:endParaRPr lang="en-GB" sz="2500" b="0" dirty="0"/>
          </a:p>
          <a:p>
            <a:endParaRPr lang="en-GB" sz="2500" b="0" dirty="0"/>
          </a:p>
        </p:txBody>
      </p:sp>
      <p:pic>
        <p:nvPicPr>
          <p:cNvPr id="13" name="Picture 12"/>
          <p:cNvPicPr>
            <a:picLocks noChangeAspect="1" noChangeArrowheads="1"/>
          </p:cNvPicPr>
          <p:nvPr/>
        </p:nvPicPr>
        <p:blipFill rotWithShape="1">
          <a:blip r:embed="rId4" cstate="print"/>
          <a:srcRect b="37692"/>
          <a:stretch/>
        </p:blipFill>
        <p:spPr bwMode="auto">
          <a:xfrm>
            <a:off x="4670743" y="3969638"/>
            <a:ext cx="3411949" cy="3017521"/>
          </a:xfrm>
          <a:prstGeom prst="rect">
            <a:avLst/>
          </a:prstGeom>
          <a:noFill/>
          <a:ln w="9525">
            <a:solidFill>
              <a:schemeClr val="tx1">
                <a:lumMod val="75000"/>
                <a:lumOff val="25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979" y="2743064"/>
            <a:ext cx="3357670" cy="2995722"/>
          </a:xfrm>
          <a:prstGeom prst="rect">
            <a:avLst/>
          </a:prstGeom>
          <a:noFill/>
          <a:ln w="9525">
            <a:solidFill>
              <a:schemeClr val="tx1">
                <a:lumMod val="75000"/>
                <a:lumOff val="25000"/>
              </a:schemeClr>
            </a:solidFill>
            <a:miter lim="800000"/>
            <a:headEnd/>
            <a:tailEnd/>
          </a:ln>
          <a:extLst>
            <a:ext uri="{909E8E84-426E-40dd-AFC4-6F175D3DCCD1}">
              <a14:hiddenFill xmlns="" xmlns:a14="http://schemas.microsoft.com/office/drawing/2010/main">
                <a:solidFill>
                  <a:schemeClr val="accent1"/>
                </a:solidFill>
              </a14:hiddenFill>
            </a:ext>
          </a:extLst>
        </p:spPr>
      </p:pic>
      <p:sp>
        <p:nvSpPr>
          <p:cNvPr id="15" name="Rectangle 14"/>
          <p:cNvSpPr/>
          <p:nvPr/>
        </p:nvSpPr>
        <p:spPr>
          <a:xfrm>
            <a:off x="4670743" y="2607221"/>
            <a:ext cx="5003835" cy="1213116"/>
          </a:xfrm>
          <a:prstGeom prst="rect">
            <a:avLst/>
          </a:prstGeom>
        </p:spPr>
        <p:txBody>
          <a:bodyPr wrap="square" lIns="104105" tIns="52052" rIns="104105" bIns="52052">
            <a:spAutoFit/>
          </a:bodyPr>
          <a:lstStyle/>
          <a:p>
            <a:pPr marL="325328" indent="-325328" defTabSz="1041034" fontAlgn="auto">
              <a:spcBef>
                <a:spcPts val="0"/>
              </a:spcBef>
              <a:spcAft>
                <a:spcPts val="0"/>
              </a:spcAft>
              <a:buFont typeface="Arial" panose="020B0604020202020204" pitchFamily="34" charset="0"/>
              <a:buChar char="•"/>
            </a:pPr>
            <a:r>
              <a:rPr lang="en-GB" dirty="0">
                <a:solidFill>
                  <a:schemeClr val="tx1">
                    <a:lumMod val="75000"/>
                    <a:lumOff val="25000"/>
                  </a:schemeClr>
                </a:solidFill>
                <a:latin typeface="Arial" panose="020B0604020202020204" pitchFamily="34" charset="0"/>
                <a:cs typeface="Arial" panose="020B0604020202020204" pitchFamily="34" charset="0"/>
              </a:rPr>
              <a:t>Approximately 20 minutes to complete</a:t>
            </a:r>
          </a:p>
          <a:p>
            <a:pPr marL="325328" indent="-325328" defTabSz="1041034" fontAlgn="auto">
              <a:spcBef>
                <a:spcPts val="0"/>
              </a:spcBef>
              <a:spcAft>
                <a:spcPts val="0"/>
              </a:spcAft>
              <a:buFont typeface="Arial" panose="020B0604020202020204" pitchFamily="34" charset="0"/>
              <a:buChar char="•"/>
            </a:pPr>
            <a:r>
              <a:rPr lang="en-GB" dirty="0">
                <a:solidFill>
                  <a:schemeClr val="tx1">
                    <a:lumMod val="75000"/>
                    <a:lumOff val="25000"/>
                  </a:schemeClr>
                </a:solidFill>
                <a:latin typeface="Arial" panose="020B0604020202020204" pitchFamily="34" charset="0"/>
                <a:cs typeface="Arial" panose="020B0604020202020204" pitchFamily="34" charset="0"/>
              </a:rPr>
              <a:t>Anonymous</a:t>
            </a:r>
          </a:p>
          <a:p>
            <a:pPr marL="325328" indent="-325328" defTabSz="1041034" fontAlgn="auto">
              <a:spcBef>
                <a:spcPts val="0"/>
              </a:spcBef>
              <a:spcAft>
                <a:spcPts val="0"/>
              </a:spcAft>
              <a:buFont typeface="Arial" panose="020B0604020202020204" pitchFamily="34" charset="0"/>
              <a:buChar char="•"/>
            </a:pPr>
            <a:r>
              <a:rPr lang="en-GB" dirty="0">
                <a:solidFill>
                  <a:schemeClr val="tx1">
                    <a:lumMod val="75000"/>
                    <a:lumOff val="25000"/>
                  </a:schemeClr>
                </a:solidFill>
                <a:latin typeface="Arial" panose="020B0604020202020204" pitchFamily="34" charset="0"/>
                <a:cs typeface="Arial" panose="020B0604020202020204" pitchFamily="34" charset="0"/>
              </a:rPr>
              <a:t>Live web chat / Freephone number</a:t>
            </a:r>
          </a:p>
          <a:p>
            <a:pPr marL="325328" indent="-325328" defTabSz="1041034" fontAlgn="auto">
              <a:spcBef>
                <a:spcPts val="0"/>
              </a:spcBef>
              <a:spcAft>
                <a:spcPts val="0"/>
              </a:spcAft>
              <a:buFont typeface="Arial" panose="020B0604020202020204" pitchFamily="34" charset="0"/>
              <a:buChar char="•"/>
            </a:pPr>
            <a:r>
              <a:rPr lang="en-GB" dirty="0">
                <a:solidFill>
                  <a:schemeClr val="tx1">
                    <a:lumMod val="75000"/>
                    <a:lumOff val="25000"/>
                  </a:schemeClr>
                </a:solidFill>
                <a:latin typeface="Arial" panose="020B0604020202020204" pitchFamily="34" charset="0"/>
                <a:cs typeface="Arial" panose="020B0604020202020204" pitchFamily="34" charset="0"/>
              </a:rPr>
              <a:t>Health and Wellbeing page</a:t>
            </a:r>
          </a:p>
        </p:txBody>
      </p:sp>
    </p:spTree>
    <p:extLst>
      <p:ext uri="{BB962C8B-B14F-4D97-AF65-F5344CB8AC3E}">
        <p14:creationId xmlns:p14="http://schemas.microsoft.com/office/powerpoint/2010/main" val="1514180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20-03-31 at 17.04.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4787900"/>
            <a:ext cx="9931400" cy="1727200"/>
          </a:xfrm>
          <a:prstGeom prst="rect">
            <a:avLst/>
          </a:prstGeom>
        </p:spPr>
      </p:pic>
      <p:sp>
        <p:nvSpPr>
          <p:cNvPr id="7" name="TextBox 6"/>
          <p:cNvSpPr txBox="1"/>
          <p:nvPr/>
        </p:nvSpPr>
        <p:spPr>
          <a:xfrm>
            <a:off x="838200" y="838200"/>
            <a:ext cx="9334500" cy="3231654"/>
          </a:xfrm>
          <a:prstGeom prst="rect">
            <a:avLst/>
          </a:prstGeom>
          <a:noFill/>
        </p:spPr>
        <p:txBody>
          <a:bodyPr wrap="square" rtlCol="0">
            <a:spAutoFit/>
          </a:bodyPr>
          <a:lstStyle/>
          <a:p>
            <a:endParaRPr lang="en-US" dirty="0"/>
          </a:p>
          <a:p>
            <a:r>
              <a:rPr lang="en-US" sz="3600" dirty="0">
                <a:solidFill>
                  <a:schemeClr val="accent3"/>
                </a:solidFill>
              </a:rPr>
              <a:t>Get in touch</a:t>
            </a:r>
          </a:p>
          <a:p>
            <a:endParaRPr lang="en-US" dirty="0"/>
          </a:p>
          <a:p>
            <a:endParaRPr lang="en-US" dirty="0"/>
          </a:p>
          <a:p>
            <a:r>
              <a:rPr lang="en-US" sz="2400" dirty="0">
                <a:solidFill>
                  <a:srgbClr val="91268E"/>
                </a:solidFill>
              </a:rPr>
              <a:t>Our helpline: </a:t>
            </a:r>
            <a:r>
              <a:rPr lang="en-US" sz="2400" dirty="0">
                <a:solidFill>
                  <a:schemeClr val="tx1">
                    <a:lumMod val="75000"/>
                    <a:lumOff val="25000"/>
                  </a:schemeClr>
                </a:solidFill>
              </a:rPr>
              <a:t>0800 0234 834</a:t>
            </a:r>
          </a:p>
          <a:p>
            <a:endParaRPr lang="en-US" dirty="0"/>
          </a:p>
          <a:p>
            <a:r>
              <a:rPr lang="en-US" sz="2400" dirty="0">
                <a:solidFill>
                  <a:srgbClr val="91268E"/>
                </a:solidFill>
              </a:rPr>
              <a:t>Email us: </a:t>
            </a:r>
            <a:r>
              <a:rPr lang="en-US" sz="2400" dirty="0" err="1">
                <a:solidFill>
                  <a:schemeClr val="tx1">
                    <a:lumMod val="75000"/>
                    <a:lumOff val="25000"/>
                  </a:schemeClr>
                </a:solidFill>
              </a:rPr>
              <a:t>hello@bwcharity.org.uk</a:t>
            </a:r>
            <a:endParaRPr lang="en-US" sz="2400" dirty="0">
              <a:solidFill>
                <a:schemeClr val="tx1">
                  <a:lumMod val="75000"/>
                  <a:lumOff val="25000"/>
                </a:schemeClr>
              </a:solidFill>
            </a:endParaRPr>
          </a:p>
          <a:p>
            <a:endParaRPr lang="en-US" sz="2400" dirty="0"/>
          </a:p>
          <a:p>
            <a:r>
              <a:rPr lang="en-US" sz="2400" dirty="0">
                <a:solidFill>
                  <a:srgbClr val="91268E"/>
                </a:solidFill>
              </a:rPr>
              <a:t>Email me: </a:t>
            </a:r>
            <a:r>
              <a:rPr lang="en-US" sz="2400" dirty="0" err="1">
                <a:solidFill>
                  <a:schemeClr val="tx1">
                    <a:lumMod val="75000"/>
                    <a:lumOff val="25000"/>
                  </a:schemeClr>
                </a:solidFill>
              </a:rPr>
              <a:t>paul.barrett@bwcharity.org.uk</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382217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124" y="216664"/>
            <a:ext cx="10079568" cy="1442333"/>
          </a:xfrm>
          <a:prstGeom prst="rect">
            <a:avLst/>
          </a:prstGeom>
          <a:solidFill>
            <a:srgbClr val="B065AE"/>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GB" sz="1700" dirty="0">
              <a:solidFill>
                <a:srgbClr val="FFFFFF"/>
              </a:solidFill>
            </a:endParaRPr>
          </a:p>
        </p:txBody>
      </p:sp>
      <p:sp>
        <p:nvSpPr>
          <p:cNvPr id="13" name="Title 12"/>
          <p:cNvSpPr>
            <a:spLocks noGrp="1"/>
          </p:cNvSpPr>
          <p:nvPr>
            <p:ph type="title"/>
          </p:nvPr>
        </p:nvSpPr>
        <p:spPr>
          <a:xfrm>
            <a:off x="1154695" y="852428"/>
            <a:ext cx="8361476" cy="727300"/>
          </a:xfrm>
        </p:spPr>
        <p:txBody>
          <a:bodyPr/>
          <a:lstStyle/>
          <a:p>
            <a:r>
              <a:rPr lang="en-GB" b="0" dirty="0">
                <a:solidFill>
                  <a:schemeClr val="bg1"/>
                </a:solidFill>
              </a:rPr>
              <a:t>About us</a:t>
            </a:r>
            <a:endParaRPr lang="en-US" b="0" dirty="0">
              <a:solidFill>
                <a:schemeClr val="bg1"/>
              </a:solidFill>
            </a:endParaRPr>
          </a:p>
        </p:txBody>
      </p:sp>
      <p:sp>
        <p:nvSpPr>
          <p:cNvPr id="8" name="Text Placeholder 7"/>
          <p:cNvSpPr>
            <a:spLocks noGrp="1"/>
          </p:cNvSpPr>
          <p:nvPr>
            <p:ph type="body" sz="quarter" idx="11"/>
          </p:nvPr>
        </p:nvSpPr>
        <p:spPr>
          <a:xfrm>
            <a:off x="1154694" y="2125348"/>
            <a:ext cx="8361476" cy="549258"/>
          </a:xfrm>
        </p:spPr>
        <p:txBody>
          <a:bodyPr/>
          <a:lstStyle/>
          <a:p>
            <a:pPr>
              <a:buClr>
                <a:schemeClr val="accent1"/>
              </a:buClr>
            </a:pPr>
            <a:r>
              <a:rPr lang="en-GB" sz="2600" dirty="0">
                <a:solidFill>
                  <a:schemeClr val="accent3"/>
                </a:solidFill>
              </a:rPr>
              <a:t>What we offer includes</a:t>
            </a:r>
          </a:p>
        </p:txBody>
      </p:sp>
      <p:sp>
        <p:nvSpPr>
          <p:cNvPr id="5" name="Text Placeholder 7"/>
          <p:cNvSpPr txBox="1">
            <a:spLocks/>
          </p:cNvSpPr>
          <p:nvPr/>
        </p:nvSpPr>
        <p:spPr>
          <a:xfrm>
            <a:off x="1154694" y="2870901"/>
            <a:ext cx="8361476" cy="4825045"/>
          </a:xfrm>
          <a:prstGeom prst="rect">
            <a:avLst/>
          </a:prstGeom>
        </p:spPr>
        <p:txBody>
          <a:bodyPr vert="horz" lIns="0" tIns="0" rIns="0" bIns="0" rtlCol="0" anchor="t" anchorCtr="0">
            <a:noAutofit/>
          </a:bodyPr>
          <a:lstStyle>
            <a:lvl1pPr marL="0" indent="0" algn="l" defTabSz="1007943" rtl="0" eaLnBrk="1" latinLnBrk="0" hangingPunct="1">
              <a:lnSpc>
                <a:spcPct val="90000"/>
              </a:lnSpc>
              <a:spcBef>
                <a:spcPts val="600"/>
              </a:spcBef>
              <a:spcAft>
                <a:spcPts val="300"/>
              </a:spcAft>
              <a:buClr>
                <a:srgbClr val="91278F"/>
              </a:buClr>
              <a:buFont typeface="Arial" panose="020B0604020202020204" pitchFamily="34" charset="0"/>
              <a:buNone/>
              <a:defRPr lang="en-US" sz="2500" b="0" i="0" kern="1200" baseline="0" dirty="0">
                <a:solidFill>
                  <a:schemeClr val="tx1">
                    <a:lumMod val="75000"/>
                    <a:lumOff val="25000"/>
                  </a:schemeClr>
                </a:solidFill>
                <a:latin typeface="Arial" charset="0"/>
                <a:ea typeface="Arial" charset="0"/>
                <a:cs typeface="Arial" charset="0"/>
              </a:defRPr>
            </a:lvl1pPr>
            <a:lvl2pPr marL="360000" indent="-360000" algn="l" defTabSz="1007943" rtl="0" eaLnBrk="1" latinLnBrk="0" hangingPunct="1">
              <a:lnSpc>
                <a:spcPct val="90000"/>
              </a:lnSpc>
              <a:spcBef>
                <a:spcPts val="600"/>
              </a:spcBef>
              <a:spcAft>
                <a:spcPts val="300"/>
              </a:spcAft>
              <a:buFont typeface="Arial" panose="020B0604020202020204" pitchFamily="34" charset="0"/>
              <a:buNone/>
              <a:defRPr lang="en-US" sz="2500" b="0" i="0" kern="1200" dirty="0" smtClean="0">
                <a:solidFill>
                  <a:schemeClr val="tx1">
                    <a:lumMod val="75000"/>
                    <a:lumOff val="25000"/>
                  </a:schemeClr>
                </a:solidFill>
                <a:latin typeface="Arial" charset="0"/>
                <a:ea typeface="Arial" charset="0"/>
                <a:cs typeface="Arial" charset="0"/>
              </a:defRPr>
            </a:lvl2pPr>
            <a:lvl3pPr marL="360000" indent="-360000" algn="l" defTabSz="1007943" rtl="0" eaLnBrk="1" latinLnBrk="0" hangingPunct="1">
              <a:lnSpc>
                <a:spcPct val="90000"/>
              </a:lnSpc>
              <a:spcBef>
                <a:spcPts val="600"/>
              </a:spcBef>
              <a:spcAft>
                <a:spcPts val="300"/>
              </a:spcAft>
              <a:buClr>
                <a:schemeClr val="accent1"/>
              </a:buClr>
              <a:buFont typeface="Arial" charset="0"/>
              <a:buChar char="•"/>
              <a:defRPr sz="2500" b="0" i="0" kern="1200">
                <a:solidFill>
                  <a:schemeClr val="tx1">
                    <a:lumMod val="75000"/>
                    <a:lumOff val="25000"/>
                  </a:schemeClr>
                </a:solidFill>
                <a:latin typeface="Arial" charset="0"/>
                <a:ea typeface="Arial" charset="0"/>
                <a:cs typeface="Arial" charset="0"/>
              </a:defRPr>
            </a:lvl3pPr>
            <a:lvl4pPr marL="360000" indent="-360000" algn="l" defTabSz="1007943" rtl="0" eaLnBrk="1" latinLnBrk="0" hangingPunct="1">
              <a:lnSpc>
                <a:spcPct val="90000"/>
              </a:lnSpc>
              <a:spcBef>
                <a:spcPts val="600"/>
              </a:spcBef>
              <a:spcAft>
                <a:spcPts val="300"/>
              </a:spcAft>
              <a:buFont typeface="Arial" panose="020B0604020202020204" pitchFamily="34" charset="0"/>
              <a:buNone/>
              <a:defRPr sz="1600" b="0" i="0" kern="1200" baseline="0">
                <a:solidFill>
                  <a:schemeClr val="tx1">
                    <a:lumMod val="75000"/>
                    <a:lumOff val="25000"/>
                  </a:schemeClr>
                </a:solidFill>
                <a:latin typeface="Arial" charset="0"/>
                <a:ea typeface="Arial" charset="0"/>
                <a:cs typeface="Arial" charset="0"/>
              </a:defRPr>
            </a:lvl4pPr>
            <a:lvl5pPr marL="360000" indent="-360000" algn="l" defTabSz="1007943" rtl="0" eaLnBrk="1" latinLnBrk="0" hangingPunct="1">
              <a:lnSpc>
                <a:spcPct val="90000"/>
              </a:lnSpc>
              <a:spcBef>
                <a:spcPts val="600"/>
              </a:spcBef>
              <a:spcAft>
                <a:spcPts val="300"/>
              </a:spcAft>
              <a:buClr>
                <a:schemeClr val="accent1"/>
              </a:buClr>
              <a:buFont typeface="Arial" panose="020B0604020202020204" pitchFamily="34" charset="0"/>
              <a:buChar char="•"/>
              <a:defRPr sz="1600" b="0" i="0" kern="1200">
                <a:solidFill>
                  <a:schemeClr val="tx1">
                    <a:lumMod val="75000"/>
                    <a:lumOff val="25000"/>
                  </a:schemeClr>
                </a:solidFill>
                <a:latin typeface="Arial" charset="0"/>
                <a:ea typeface="Arial" charset="0"/>
                <a:cs typeface="Arial"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23214" indent="-323214">
              <a:lnSpc>
                <a:spcPct val="150000"/>
              </a:lnSpc>
              <a:buClr>
                <a:srgbClr val="91268E"/>
              </a:buClr>
              <a:buSzPct val="80000"/>
              <a:buFont typeface="Arial" panose="020B0604020202020204" pitchFamily="34" charset="0"/>
              <a:buChar char="•"/>
            </a:pPr>
            <a:endParaRPr lang="en-GB" sz="2100" dirty="0">
              <a:solidFill>
                <a:srgbClr val="323030">
                  <a:lumMod val="75000"/>
                  <a:lumOff val="25000"/>
                </a:srgbClr>
              </a:solidFill>
            </a:endParaRPr>
          </a:p>
        </p:txBody>
      </p:sp>
      <p:sp>
        <p:nvSpPr>
          <p:cNvPr id="3" name="Rectangle 2"/>
          <p:cNvSpPr/>
          <p:nvPr/>
        </p:nvSpPr>
        <p:spPr>
          <a:xfrm>
            <a:off x="1154695" y="2746829"/>
            <a:ext cx="8361476" cy="3230975"/>
          </a:xfrm>
          <a:prstGeom prst="rect">
            <a:avLst/>
          </a:prstGeom>
        </p:spPr>
        <p:txBody>
          <a:bodyPr wrap="square" lIns="91422" tIns="45711" rIns="91422" bIns="45711">
            <a:spAutoFit/>
          </a:bodyPr>
          <a:lstStyle/>
          <a:p>
            <a:pPr>
              <a:defRPr/>
            </a:pPr>
            <a:r>
              <a:rPr lang="en-GB" sz="2000" dirty="0"/>
              <a:t>BWC are the only UK charity supporting the banking community.  We provide independent information, advice, services and financial support</a:t>
            </a:r>
          </a:p>
          <a:p>
            <a:pPr>
              <a:buFontTx/>
              <a:buNone/>
              <a:defRPr/>
            </a:pPr>
            <a:endParaRPr lang="en-GB" sz="2000" dirty="0"/>
          </a:p>
          <a:p>
            <a:pPr>
              <a:defRPr/>
            </a:pPr>
            <a:r>
              <a:rPr lang="en-GB" sz="2000" dirty="0"/>
              <a:t>The banking community makes up nearly 3% of the UK population. Across the UK there are 1.8 million people connected to banking, including former employees, their families, children and dependents</a:t>
            </a:r>
          </a:p>
          <a:p>
            <a:pPr>
              <a:defRPr/>
            </a:pPr>
            <a:endParaRPr lang="en-GB" sz="2000" dirty="0"/>
          </a:p>
          <a:p>
            <a:pPr>
              <a:defRPr/>
            </a:pPr>
            <a:r>
              <a:rPr lang="en-GB" sz="2000" dirty="0"/>
              <a:t>BWC Services are free, confidential and independent of banks</a:t>
            </a:r>
          </a:p>
          <a:p>
            <a:pPr>
              <a:buFontTx/>
              <a:buNone/>
              <a:defRPr/>
            </a:pPr>
            <a:endParaRPr lang="en-GB" sz="2400" dirty="0"/>
          </a:p>
        </p:txBody>
      </p:sp>
    </p:spTree>
    <p:extLst>
      <p:ext uri="{BB962C8B-B14F-4D97-AF65-F5344CB8AC3E}">
        <p14:creationId xmlns:p14="http://schemas.microsoft.com/office/powerpoint/2010/main" val="9607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124" y="216664"/>
            <a:ext cx="10079568" cy="1442333"/>
          </a:xfrm>
          <a:prstGeom prst="rect">
            <a:avLst/>
          </a:prstGeom>
          <a:solidFill>
            <a:srgbClr val="B065AE"/>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GB" sz="1700" dirty="0">
              <a:solidFill>
                <a:srgbClr val="FFFFFF"/>
              </a:solidFill>
            </a:endParaRPr>
          </a:p>
        </p:txBody>
      </p:sp>
      <p:sp>
        <p:nvSpPr>
          <p:cNvPr id="13" name="Title 12"/>
          <p:cNvSpPr>
            <a:spLocks noGrp="1"/>
          </p:cNvSpPr>
          <p:nvPr>
            <p:ph type="title"/>
          </p:nvPr>
        </p:nvSpPr>
        <p:spPr>
          <a:xfrm>
            <a:off x="1154695" y="852428"/>
            <a:ext cx="8361476" cy="727300"/>
          </a:xfrm>
        </p:spPr>
        <p:txBody>
          <a:bodyPr/>
          <a:lstStyle/>
          <a:p>
            <a:r>
              <a:rPr lang="en-GB" b="0" dirty="0">
                <a:solidFill>
                  <a:schemeClr val="bg1"/>
                </a:solidFill>
              </a:rPr>
              <a:t>BWC services</a:t>
            </a:r>
            <a:endParaRPr lang="en-US" b="0" dirty="0">
              <a:solidFill>
                <a:schemeClr val="bg1"/>
              </a:solidFill>
            </a:endParaRPr>
          </a:p>
        </p:txBody>
      </p:sp>
      <p:sp>
        <p:nvSpPr>
          <p:cNvPr id="8" name="Text Placeholder 7"/>
          <p:cNvSpPr>
            <a:spLocks noGrp="1"/>
          </p:cNvSpPr>
          <p:nvPr>
            <p:ph type="body" sz="quarter" idx="11"/>
          </p:nvPr>
        </p:nvSpPr>
        <p:spPr>
          <a:xfrm>
            <a:off x="1154694" y="2125348"/>
            <a:ext cx="8361476" cy="549258"/>
          </a:xfrm>
        </p:spPr>
        <p:txBody>
          <a:bodyPr/>
          <a:lstStyle/>
          <a:p>
            <a:pPr>
              <a:buClr>
                <a:schemeClr val="accent1"/>
              </a:buClr>
            </a:pPr>
            <a:r>
              <a:rPr lang="en-GB" sz="2600" dirty="0">
                <a:solidFill>
                  <a:schemeClr val="accent3"/>
                </a:solidFill>
              </a:rPr>
              <a:t>What we offer includes</a:t>
            </a:r>
          </a:p>
        </p:txBody>
      </p:sp>
      <p:sp>
        <p:nvSpPr>
          <p:cNvPr id="5" name="Text Placeholder 7"/>
          <p:cNvSpPr txBox="1">
            <a:spLocks/>
          </p:cNvSpPr>
          <p:nvPr/>
        </p:nvSpPr>
        <p:spPr>
          <a:xfrm>
            <a:off x="945175" y="2674606"/>
            <a:ext cx="8361476" cy="4825045"/>
          </a:xfrm>
          <a:prstGeom prst="rect">
            <a:avLst/>
          </a:prstGeom>
        </p:spPr>
        <p:txBody>
          <a:bodyPr vert="horz" lIns="0" tIns="0" rIns="0" bIns="0" rtlCol="0" anchor="t" anchorCtr="0">
            <a:noAutofit/>
          </a:bodyPr>
          <a:lstStyle>
            <a:lvl1pPr marL="0" indent="0" algn="l" defTabSz="1007943" rtl="0" eaLnBrk="1" latinLnBrk="0" hangingPunct="1">
              <a:lnSpc>
                <a:spcPct val="90000"/>
              </a:lnSpc>
              <a:spcBef>
                <a:spcPts val="600"/>
              </a:spcBef>
              <a:spcAft>
                <a:spcPts val="300"/>
              </a:spcAft>
              <a:buClr>
                <a:srgbClr val="91278F"/>
              </a:buClr>
              <a:buFont typeface="Arial" panose="020B0604020202020204" pitchFamily="34" charset="0"/>
              <a:buNone/>
              <a:defRPr lang="en-US" sz="2500" b="0" i="0" kern="1200" baseline="0" dirty="0">
                <a:solidFill>
                  <a:schemeClr val="tx1">
                    <a:lumMod val="75000"/>
                    <a:lumOff val="25000"/>
                  </a:schemeClr>
                </a:solidFill>
                <a:latin typeface="Arial" charset="0"/>
                <a:ea typeface="Arial" charset="0"/>
                <a:cs typeface="Arial" charset="0"/>
              </a:defRPr>
            </a:lvl1pPr>
            <a:lvl2pPr marL="360000" indent="-360000" algn="l" defTabSz="1007943" rtl="0" eaLnBrk="1" latinLnBrk="0" hangingPunct="1">
              <a:lnSpc>
                <a:spcPct val="90000"/>
              </a:lnSpc>
              <a:spcBef>
                <a:spcPts val="600"/>
              </a:spcBef>
              <a:spcAft>
                <a:spcPts val="300"/>
              </a:spcAft>
              <a:buFont typeface="Arial" panose="020B0604020202020204" pitchFamily="34" charset="0"/>
              <a:buNone/>
              <a:defRPr lang="en-US" sz="2500" b="0" i="0" kern="1200" dirty="0" smtClean="0">
                <a:solidFill>
                  <a:schemeClr val="tx1">
                    <a:lumMod val="75000"/>
                    <a:lumOff val="25000"/>
                  </a:schemeClr>
                </a:solidFill>
                <a:latin typeface="Arial" charset="0"/>
                <a:ea typeface="Arial" charset="0"/>
                <a:cs typeface="Arial" charset="0"/>
              </a:defRPr>
            </a:lvl2pPr>
            <a:lvl3pPr marL="360000" indent="-360000" algn="l" defTabSz="1007943" rtl="0" eaLnBrk="1" latinLnBrk="0" hangingPunct="1">
              <a:lnSpc>
                <a:spcPct val="90000"/>
              </a:lnSpc>
              <a:spcBef>
                <a:spcPts val="600"/>
              </a:spcBef>
              <a:spcAft>
                <a:spcPts val="300"/>
              </a:spcAft>
              <a:buClr>
                <a:schemeClr val="accent1"/>
              </a:buClr>
              <a:buFont typeface="Arial" charset="0"/>
              <a:buChar char="•"/>
              <a:defRPr sz="2500" b="0" i="0" kern="1200">
                <a:solidFill>
                  <a:schemeClr val="tx1">
                    <a:lumMod val="75000"/>
                    <a:lumOff val="25000"/>
                  </a:schemeClr>
                </a:solidFill>
                <a:latin typeface="Arial" charset="0"/>
                <a:ea typeface="Arial" charset="0"/>
                <a:cs typeface="Arial" charset="0"/>
              </a:defRPr>
            </a:lvl3pPr>
            <a:lvl4pPr marL="360000" indent="-360000" algn="l" defTabSz="1007943" rtl="0" eaLnBrk="1" latinLnBrk="0" hangingPunct="1">
              <a:lnSpc>
                <a:spcPct val="90000"/>
              </a:lnSpc>
              <a:spcBef>
                <a:spcPts val="600"/>
              </a:spcBef>
              <a:spcAft>
                <a:spcPts val="300"/>
              </a:spcAft>
              <a:buFont typeface="Arial" panose="020B0604020202020204" pitchFamily="34" charset="0"/>
              <a:buNone/>
              <a:defRPr sz="1600" b="0" i="0" kern="1200" baseline="0">
                <a:solidFill>
                  <a:schemeClr val="tx1">
                    <a:lumMod val="75000"/>
                    <a:lumOff val="25000"/>
                  </a:schemeClr>
                </a:solidFill>
                <a:latin typeface="Arial" charset="0"/>
                <a:ea typeface="Arial" charset="0"/>
                <a:cs typeface="Arial" charset="0"/>
              </a:defRPr>
            </a:lvl4pPr>
            <a:lvl5pPr marL="360000" indent="-360000" algn="l" defTabSz="1007943" rtl="0" eaLnBrk="1" latinLnBrk="0" hangingPunct="1">
              <a:lnSpc>
                <a:spcPct val="90000"/>
              </a:lnSpc>
              <a:spcBef>
                <a:spcPts val="600"/>
              </a:spcBef>
              <a:spcAft>
                <a:spcPts val="300"/>
              </a:spcAft>
              <a:buClr>
                <a:schemeClr val="accent1"/>
              </a:buClr>
              <a:buFont typeface="Arial" panose="020B0604020202020204" pitchFamily="34" charset="0"/>
              <a:buChar char="•"/>
              <a:defRPr sz="1600" b="0" i="0" kern="1200">
                <a:solidFill>
                  <a:schemeClr val="tx1">
                    <a:lumMod val="75000"/>
                    <a:lumOff val="25000"/>
                  </a:schemeClr>
                </a:solidFill>
                <a:latin typeface="Arial" charset="0"/>
                <a:ea typeface="Arial" charset="0"/>
                <a:cs typeface="Arial"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23214" indent="-323214">
              <a:lnSpc>
                <a:spcPct val="150000"/>
              </a:lnSpc>
              <a:buClr>
                <a:srgbClr val="91268E"/>
              </a:buClr>
              <a:buSzPct val="80000"/>
              <a:buFont typeface="Arial" panose="020B0604020202020204" pitchFamily="34" charset="0"/>
              <a:buChar char="•"/>
            </a:pPr>
            <a:r>
              <a:rPr lang="en-GB" sz="2100" dirty="0">
                <a:solidFill>
                  <a:srgbClr val="323030">
                    <a:lumMod val="75000"/>
                    <a:lumOff val="25000"/>
                  </a:srgbClr>
                </a:solidFill>
              </a:rPr>
              <a:t>Help in managing mental health </a:t>
            </a:r>
          </a:p>
          <a:p>
            <a:pPr marL="323214" indent="-323214">
              <a:lnSpc>
                <a:spcPct val="150000"/>
              </a:lnSpc>
              <a:buClr>
                <a:srgbClr val="91268E"/>
              </a:buClr>
              <a:buSzPct val="80000"/>
              <a:buFont typeface="Arial" panose="020B0604020202020204" pitchFamily="34" charset="0"/>
              <a:buChar char="•"/>
            </a:pPr>
            <a:r>
              <a:rPr lang="en-GB" sz="2100" dirty="0">
                <a:solidFill>
                  <a:srgbClr val="323030">
                    <a:lumMod val="75000"/>
                    <a:lumOff val="25000"/>
                  </a:srgbClr>
                </a:solidFill>
              </a:rPr>
              <a:t>Help with issues around disability or caring for someone</a:t>
            </a:r>
          </a:p>
          <a:p>
            <a:pPr marL="323214" indent="-323214">
              <a:lnSpc>
                <a:spcPct val="150000"/>
              </a:lnSpc>
              <a:buClr>
                <a:srgbClr val="91268E"/>
              </a:buClr>
              <a:buSzPct val="80000"/>
              <a:buFont typeface="Arial" panose="020B0604020202020204" pitchFamily="34" charset="0"/>
              <a:buChar char="•"/>
            </a:pPr>
            <a:r>
              <a:rPr lang="en-GB" sz="2100" dirty="0">
                <a:solidFill>
                  <a:srgbClr val="323030">
                    <a:lumMod val="75000"/>
                    <a:lumOff val="25000"/>
                  </a:srgbClr>
                </a:solidFill>
              </a:rPr>
              <a:t>Assistance in accessing welfare benefits</a:t>
            </a:r>
          </a:p>
          <a:p>
            <a:pPr marL="323214" indent="-323214">
              <a:lnSpc>
                <a:spcPct val="150000"/>
              </a:lnSpc>
              <a:buClr>
                <a:srgbClr val="91268E"/>
              </a:buClr>
              <a:buSzPct val="80000"/>
              <a:buFont typeface="Arial" panose="020B0604020202020204" pitchFamily="34" charset="0"/>
              <a:buChar char="•"/>
            </a:pPr>
            <a:r>
              <a:rPr lang="en-GB" sz="2100" dirty="0">
                <a:solidFill>
                  <a:srgbClr val="323030">
                    <a:lumMod val="75000"/>
                    <a:lumOff val="25000"/>
                  </a:srgbClr>
                </a:solidFill>
              </a:rPr>
              <a:t>Help with financial problems</a:t>
            </a:r>
          </a:p>
          <a:p>
            <a:pPr marL="323214" indent="-323214">
              <a:lnSpc>
                <a:spcPct val="150000"/>
              </a:lnSpc>
              <a:buClr>
                <a:srgbClr val="91268E"/>
              </a:buClr>
              <a:buSzPct val="80000"/>
              <a:buFont typeface="Arial" panose="020B0604020202020204" pitchFamily="34" charset="0"/>
              <a:buChar char="•"/>
            </a:pPr>
            <a:r>
              <a:rPr lang="en-GB" sz="2100" dirty="0">
                <a:solidFill>
                  <a:srgbClr val="323030">
                    <a:lumMod val="75000"/>
                    <a:lumOff val="25000"/>
                  </a:srgbClr>
                </a:solidFill>
              </a:rPr>
              <a:t>Counselling for personal relationships</a:t>
            </a:r>
          </a:p>
          <a:p>
            <a:pPr marL="323214" indent="-323214">
              <a:lnSpc>
                <a:spcPct val="150000"/>
              </a:lnSpc>
              <a:buClr>
                <a:srgbClr val="91268E"/>
              </a:buClr>
              <a:buSzPct val="80000"/>
              <a:buFont typeface="Arial" panose="020B0604020202020204" pitchFamily="34" charset="0"/>
              <a:buChar char="•"/>
            </a:pPr>
            <a:r>
              <a:rPr lang="en-GB" sz="2100" dirty="0">
                <a:solidFill>
                  <a:srgbClr val="323030">
                    <a:lumMod val="75000"/>
                    <a:lumOff val="25000"/>
                  </a:srgbClr>
                </a:solidFill>
              </a:rPr>
              <a:t>Bereavement counselling</a:t>
            </a:r>
          </a:p>
        </p:txBody>
      </p:sp>
    </p:spTree>
    <p:extLst>
      <p:ext uri="{BB962C8B-B14F-4D97-AF65-F5344CB8AC3E}">
        <p14:creationId xmlns:p14="http://schemas.microsoft.com/office/powerpoint/2010/main" val="217870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385" y="1863789"/>
            <a:ext cx="8868818" cy="4571720"/>
          </a:xfrm>
        </p:spPr>
        <p:txBody>
          <a:bodyPr/>
          <a:lstStyle/>
          <a:p>
            <a:endParaRPr lang="en-GB" sz="1800" dirty="0"/>
          </a:p>
          <a:p>
            <a:pPr fontAlgn="base"/>
            <a:endParaRPr lang="en-GB" sz="1800" dirty="0">
              <a:solidFill>
                <a:schemeClr val="tx1">
                  <a:lumMod val="75000"/>
                  <a:lumOff val="25000"/>
                </a:schemeClr>
              </a:solidFill>
            </a:endParaRPr>
          </a:p>
          <a:p>
            <a:pPr>
              <a:lnSpc>
                <a:spcPct val="150000"/>
              </a:lnSpc>
              <a:buClr>
                <a:schemeClr val="accent3"/>
              </a:buClr>
              <a:buSzPct val="80000"/>
            </a:pPr>
            <a:endParaRPr lang="en-GB" sz="2000" dirty="0">
              <a:solidFill>
                <a:schemeClr val="tx1">
                  <a:lumMod val="75000"/>
                  <a:lumOff val="25000"/>
                </a:schemeClr>
              </a:solidFill>
            </a:endParaRPr>
          </a:p>
          <a:p>
            <a:pPr>
              <a:lnSpc>
                <a:spcPct val="150000"/>
              </a:lnSpc>
              <a:buClr>
                <a:schemeClr val="accent3"/>
              </a:buClr>
              <a:buSzPct val="80000"/>
            </a:pPr>
            <a:endParaRPr lang="en-GB" sz="2000" dirty="0">
              <a:solidFill>
                <a:schemeClr val="tx1">
                  <a:lumMod val="75000"/>
                  <a:lumOff val="25000"/>
                </a:schemeClr>
              </a:solidFill>
            </a:endParaRPr>
          </a:p>
          <a:p>
            <a:pPr>
              <a:lnSpc>
                <a:spcPct val="150000"/>
              </a:lnSpc>
              <a:buClr>
                <a:schemeClr val="accent3"/>
              </a:buClr>
              <a:buSzPct val="80000"/>
            </a:pPr>
            <a:endParaRPr lang="en-GB" sz="2000" dirty="0">
              <a:solidFill>
                <a:schemeClr val="tx1">
                  <a:lumMod val="75000"/>
                  <a:lumOff val="25000"/>
                </a:schemeClr>
              </a:solidFill>
            </a:endParaRPr>
          </a:p>
          <a:p>
            <a:pPr>
              <a:lnSpc>
                <a:spcPct val="150000"/>
              </a:lnSpc>
              <a:buClr>
                <a:schemeClr val="accent3"/>
              </a:buClr>
              <a:buSzPct val="80000"/>
            </a:pPr>
            <a:endParaRPr lang="en-GB" sz="2000" dirty="0">
              <a:solidFill>
                <a:schemeClr val="tx1">
                  <a:lumMod val="75000"/>
                  <a:lumOff val="25000"/>
                </a:schemeClr>
              </a:solidFill>
            </a:endParaRPr>
          </a:p>
        </p:txBody>
      </p:sp>
      <p:sp>
        <p:nvSpPr>
          <p:cNvPr id="5" name="Title 4"/>
          <p:cNvSpPr>
            <a:spLocks noGrp="1"/>
          </p:cNvSpPr>
          <p:nvPr>
            <p:ph type="title"/>
          </p:nvPr>
        </p:nvSpPr>
        <p:spPr>
          <a:xfrm>
            <a:off x="750560" y="425683"/>
            <a:ext cx="8854531" cy="958737"/>
          </a:xfrm>
        </p:spPr>
        <p:txBody>
          <a:bodyPr/>
          <a:lstStyle/>
          <a:p>
            <a:r>
              <a:rPr lang="en-GB" sz="2999" b="0" dirty="0"/>
              <a:t>BWC Website</a:t>
            </a:r>
          </a:p>
        </p:txBody>
      </p:sp>
      <p:pic>
        <p:nvPicPr>
          <p:cNvPr id="2" name="Picture 1"/>
          <p:cNvPicPr>
            <a:picLocks noChangeAspect="1"/>
          </p:cNvPicPr>
          <p:nvPr/>
        </p:nvPicPr>
        <p:blipFill>
          <a:blip r:embed="rId3"/>
          <a:stretch>
            <a:fillRect/>
          </a:stretch>
        </p:blipFill>
        <p:spPr>
          <a:xfrm>
            <a:off x="440710" y="1125578"/>
            <a:ext cx="9788168" cy="5661899"/>
          </a:xfrm>
          <a:prstGeom prst="rect">
            <a:avLst/>
          </a:prstGeom>
        </p:spPr>
      </p:pic>
    </p:spTree>
    <p:extLst>
      <p:ext uri="{BB962C8B-B14F-4D97-AF65-F5344CB8AC3E}">
        <p14:creationId xmlns:p14="http://schemas.microsoft.com/office/powerpoint/2010/main" val="410246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476052"/>
            <a:ext cx="8855075" cy="460978"/>
          </a:xfrm>
        </p:spPr>
        <p:txBody>
          <a:bodyPr/>
          <a:lstStyle/>
          <a:p>
            <a:r>
              <a:rPr lang="en-GB" sz="3000" b="0" dirty="0"/>
              <a:t>What is good financial wellbeing?</a:t>
            </a:r>
            <a:br>
              <a:rPr lang="en-GB" sz="3000" b="0" dirty="0"/>
            </a:br>
            <a:br>
              <a:rPr lang="en-GB" sz="3200" dirty="0"/>
            </a:br>
            <a:br>
              <a:rPr lang="en-GB" sz="3000" b="0" dirty="0"/>
            </a:br>
            <a:br>
              <a:rPr lang="en-GB" sz="3000" b="0" dirty="0"/>
            </a:br>
            <a:br>
              <a:rPr lang="en-GB" sz="3000" b="0" dirty="0"/>
            </a:br>
            <a:br>
              <a:rPr lang="en-GB" sz="3000" b="0" dirty="0"/>
            </a:br>
            <a:br>
              <a:rPr lang="en-GB" sz="3000" b="0" dirty="0"/>
            </a:br>
            <a:br>
              <a:rPr lang="en-GB" sz="3000" b="0" dirty="0"/>
            </a:br>
            <a:br>
              <a:rPr lang="en-GB" sz="3000" b="0" dirty="0"/>
            </a:br>
            <a:endParaRPr lang="en-US" sz="3000" b="0" dirty="0"/>
          </a:p>
        </p:txBody>
      </p:sp>
      <p:sp>
        <p:nvSpPr>
          <p:cNvPr id="3" name="Content Placeholder 2"/>
          <p:cNvSpPr>
            <a:spLocks noGrp="1"/>
          </p:cNvSpPr>
          <p:nvPr>
            <p:ph idx="1"/>
          </p:nvPr>
        </p:nvSpPr>
        <p:spPr>
          <a:xfrm>
            <a:off x="900113" y="1033482"/>
            <a:ext cx="9113131" cy="2319318"/>
          </a:xfrm>
        </p:spPr>
        <p:txBody>
          <a:bodyPr/>
          <a:lstStyle/>
          <a:p>
            <a:pPr>
              <a:lnSpc>
                <a:spcPct val="150000"/>
              </a:lnSpc>
              <a:buClr>
                <a:schemeClr val="accent3"/>
              </a:buClr>
              <a:buSzPct val="80000"/>
            </a:pPr>
            <a:r>
              <a:rPr lang="en-GB" sz="1800" i="1" dirty="0">
                <a:solidFill>
                  <a:srgbClr val="47267F"/>
                </a:solidFill>
              </a:rPr>
              <a:t>“A state of being wherein you have control over day-to-day, month-to-month finances; have the capacity to absorb a financial shock; are on track to meet your financial goals; and have the financial freedom to make the choices that allow you to enjoy life.” </a:t>
            </a:r>
            <a:r>
              <a:rPr lang="en-GB" sz="1600" dirty="0">
                <a:solidFill>
                  <a:schemeClr val="tx1">
                    <a:lumMod val="50000"/>
                    <a:lumOff val="50000"/>
                  </a:schemeClr>
                </a:solidFill>
              </a:rPr>
              <a:t>This definition applies to people whatever their income levels or situation</a:t>
            </a:r>
          </a:p>
          <a:p>
            <a:pPr>
              <a:lnSpc>
                <a:spcPct val="150000"/>
              </a:lnSpc>
              <a:buClr>
                <a:schemeClr val="accent3"/>
              </a:buClr>
              <a:buSzPct val="80000"/>
            </a:pPr>
            <a:endParaRPr lang="en-GB" sz="1200" dirty="0"/>
          </a:p>
          <a:p>
            <a:pPr>
              <a:lnSpc>
                <a:spcPct val="150000"/>
              </a:lnSpc>
              <a:buClr>
                <a:schemeClr val="accent3"/>
              </a:buClr>
              <a:buSzPct val="80000"/>
            </a:pPr>
            <a:endParaRPr lang="en-GB" sz="1400" b="0" kern="0" dirty="0">
              <a:solidFill>
                <a:schemeClr val="tx1">
                  <a:lumMod val="75000"/>
                  <a:lumOff val="25000"/>
                </a:schemeClr>
              </a:solidFill>
            </a:endParaRPr>
          </a:p>
          <a:p>
            <a:pPr marL="342900" indent="-342900">
              <a:lnSpc>
                <a:spcPct val="150000"/>
              </a:lnSpc>
              <a:buClr>
                <a:schemeClr val="accent3"/>
              </a:buClr>
              <a:buSzPct val="80000"/>
              <a:buFont typeface="Arial" panose="020B0604020202020204" pitchFamily="34" charset="0"/>
              <a:buChar char="•"/>
            </a:pPr>
            <a:endParaRPr lang="en-GB" sz="1400" b="0" kern="0" dirty="0">
              <a:solidFill>
                <a:schemeClr val="tx1">
                  <a:lumMod val="75000"/>
                  <a:lumOff val="25000"/>
                </a:schemeClr>
              </a:solidFill>
            </a:endParaRPr>
          </a:p>
          <a:p>
            <a:pPr marL="342900" indent="-342900">
              <a:lnSpc>
                <a:spcPct val="150000"/>
              </a:lnSpc>
              <a:buClr>
                <a:schemeClr val="accent3"/>
              </a:buClr>
              <a:buSzPct val="80000"/>
              <a:buFont typeface="Arial" panose="020B0604020202020204" pitchFamily="34" charset="0"/>
              <a:buChar char="•"/>
            </a:pPr>
            <a:endParaRPr lang="en-GB" sz="2000" b="0" kern="0" dirty="0">
              <a:solidFill>
                <a:schemeClr val="tx1">
                  <a:lumMod val="75000"/>
                  <a:lumOff val="25000"/>
                </a:schemeClr>
              </a:solidFill>
            </a:endParaRPr>
          </a:p>
          <a:p>
            <a:pPr marL="342900" indent="-342900">
              <a:lnSpc>
                <a:spcPct val="150000"/>
              </a:lnSpc>
              <a:buClr>
                <a:schemeClr val="accent3"/>
              </a:buClr>
              <a:buSzPct val="80000"/>
              <a:buFont typeface="Arial" panose="020B0604020202020204" pitchFamily="34" charset="0"/>
              <a:buChar char="•"/>
            </a:pPr>
            <a:endParaRPr lang="en-GB" sz="2000" b="0" kern="0" dirty="0">
              <a:solidFill>
                <a:schemeClr val="tx1">
                  <a:lumMod val="75000"/>
                  <a:lumOff val="25000"/>
                </a:schemeClr>
              </a:solidFill>
            </a:endParaRPr>
          </a:p>
          <a:p>
            <a:pPr>
              <a:lnSpc>
                <a:spcPct val="150000"/>
              </a:lnSpc>
              <a:buClr>
                <a:schemeClr val="accent3"/>
              </a:buClr>
              <a:buSzPct val="80000"/>
            </a:pPr>
            <a:endParaRPr lang="en-GB" sz="2000" b="0" dirty="0">
              <a:solidFill>
                <a:schemeClr val="tx1">
                  <a:lumMod val="75000"/>
                  <a:lumOff val="25000"/>
                </a:schemeClr>
              </a:solidFill>
            </a:endParaRPr>
          </a:p>
          <a:p>
            <a:pPr marL="342900" indent="-342900">
              <a:lnSpc>
                <a:spcPct val="150000"/>
              </a:lnSpc>
              <a:buClr>
                <a:schemeClr val="accent3"/>
              </a:buClr>
              <a:buSzPct val="80000"/>
              <a:buFont typeface="Arial" panose="020B0604020202020204" pitchFamily="34" charset="0"/>
              <a:buChar char="•"/>
            </a:pPr>
            <a:endParaRPr lang="en-GB" sz="2000" b="0" dirty="0">
              <a:solidFill>
                <a:schemeClr val="tx1">
                  <a:lumMod val="75000"/>
                  <a:lumOff val="25000"/>
                </a:schemeClr>
              </a:solidFill>
            </a:endParaRPr>
          </a:p>
        </p:txBody>
      </p:sp>
      <p:pic>
        <p:nvPicPr>
          <p:cNvPr id="1026" name="Picture 2" descr="Image result for 4 elements of financial wellbe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967" y="3187608"/>
            <a:ext cx="9260277" cy="37889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99039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2339"/>
            <a:ext cx="8855075" cy="739413"/>
          </a:xfrm>
        </p:spPr>
        <p:txBody>
          <a:bodyPr/>
          <a:lstStyle/>
          <a:p>
            <a:r>
              <a:rPr lang="en-US" sz="2800" b="0" dirty="0"/>
              <a:t>Even before CoVid-19  financial wellbeing a was an urgent issue</a:t>
            </a:r>
          </a:p>
        </p:txBody>
      </p:sp>
      <p:sp>
        <p:nvSpPr>
          <p:cNvPr id="3" name="Content Placeholder 2"/>
          <p:cNvSpPr>
            <a:spLocks noGrp="1"/>
          </p:cNvSpPr>
          <p:nvPr>
            <p:ph idx="1"/>
          </p:nvPr>
        </p:nvSpPr>
        <p:spPr>
          <a:xfrm>
            <a:off x="900112" y="1355833"/>
            <a:ext cx="8869363" cy="5423339"/>
          </a:xfrm>
        </p:spPr>
        <p:txBody>
          <a:bodyPr/>
          <a:lstStyle/>
          <a:p>
            <a:pPr lvl="2"/>
            <a:endParaRPr lang="en-GB" sz="1400" dirty="0"/>
          </a:p>
          <a:p>
            <a:pPr marL="213892" indent="-213892" defTabSz="986098" eaLnBrk="0" hangingPunct="0">
              <a:spcBef>
                <a:spcPct val="20000"/>
              </a:spcBef>
              <a:buClr>
                <a:srgbClr val="00ABE5"/>
              </a:buClr>
              <a:buSzPct val="120000"/>
              <a:buFont typeface="Arial" pitchFamily="34" charset="0"/>
              <a:buChar char="•"/>
              <a:defRPr/>
            </a:pPr>
            <a:r>
              <a:rPr lang="en-GB" sz="1600" kern="0" dirty="0">
                <a:solidFill>
                  <a:srgbClr val="002060"/>
                </a:solidFill>
              </a:rPr>
              <a:t> </a:t>
            </a:r>
            <a:r>
              <a:rPr lang="en-GB" sz="1600" b="0" kern="0" dirty="0">
                <a:solidFill>
                  <a:schemeClr val="bg2">
                    <a:lumMod val="25000"/>
                  </a:schemeClr>
                </a:solidFill>
              </a:rPr>
              <a:t>We’ve had over a decade of </a:t>
            </a:r>
            <a:r>
              <a:rPr lang="en-GB" sz="1600" kern="0" dirty="0">
                <a:solidFill>
                  <a:srgbClr val="002060"/>
                </a:solidFill>
              </a:rPr>
              <a:t>slow wage growth.</a:t>
            </a:r>
          </a:p>
          <a:p>
            <a:pPr marL="213892" indent="-213892" defTabSz="986098" eaLnBrk="0" hangingPunct="0">
              <a:spcBef>
                <a:spcPct val="20000"/>
              </a:spcBef>
              <a:buClr>
                <a:srgbClr val="00ABE5"/>
              </a:buClr>
              <a:buSzPct val="120000"/>
              <a:buFont typeface="Arial" pitchFamily="34" charset="0"/>
              <a:buChar char="•"/>
              <a:defRPr/>
            </a:pPr>
            <a:endParaRPr lang="en-GB" sz="1600" kern="0" dirty="0">
              <a:solidFill>
                <a:srgbClr val="002060"/>
              </a:solidFill>
            </a:endParaRPr>
          </a:p>
          <a:p>
            <a:pPr marL="213892" indent="-213892" defTabSz="986098" eaLnBrk="0" hangingPunct="0">
              <a:spcBef>
                <a:spcPct val="20000"/>
              </a:spcBef>
              <a:buClr>
                <a:srgbClr val="00ABE5"/>
              </a:buClr>
              <a:buSzPct val="120000"/>
              <a:buFont typeface="Arial" pitchFamily="34" charset="0"/>
              <a:buChar char="•"/>
              <a:defRPr/>
            </a:pPr>
            <a:r>
              <a:rPr lang="en-GB" sz="1600" kern="0" dirty="0">
                <a:solidFill>
                  <a:srgbClr val="002060"/>
                </a:solidFill>
              </a:rPr>
              <a:t>But the cost of living has risen significantly  </a:t>
            </a:r>
            <a:r>
              <a:rPr lang="en-GB" sz="1600" b="0" kern="0" dirty="0">
                <a:solidFill>
                  <a:schemeClr val="tx1">
                    <a:lumMod val="75000"/>
                    <a:lumOff val="25000"/>
                  </a:schemeClr>
                </a:solidFill>
              </a:rPr>
              <a:t>Between 2008 – 2015 wages rose by 9% but the basket of life’s essentials rose by 28%</a:t>
            </a:r>
          </a:p>
          <a:p>
            <a:pPr marL="213892" indent="-213892" defTabSz="986098" eaLnBrk="0" hangingPunct="0">
              <a:spcBef>
                <a:spcPct val="20000"/>
              </a:spcBef>
              <a:buClr>
                <a:srgbClr val="00ABE5"/>
              </a:buClr>
              <a:buSzPct val="120000"/>
              <a:buFont typeface="Arial" pitchFamily="34" charset="0"/>
              <a:buChar char="•"/>
              <a:defRPr/>
            </a:pPr>
            <a:endParaRPr lang="en-GB" sz="1600" b="0" kern="0" dirty="0">
              <a:solidFill>
                <a:schemeClr val="tx1">
                  <a:lumMod val="75000"/>
                  <a:lumOff val="25000"/>
                </a:schemeClr>
              </a:solidFill>
            </a:endParaRPr>
          </a:p>
          <a:p>
            <a:pPr marL="213892" indent="-213892" defTabSz="986098" eaLnBrk="0" hangingPunct="0">
              <a:spcBef>
                <a:spcPct val="20000"/>
              </a:spcBef>
              <a:buClr>
                <a:srgbClr val="00ABE5"/>
              </a:buClr>
              <a:buSzPct val="120000"/>
              <a:buFont typeface="Arial" pitchFamily="34" charset="0"/>
              <a:buChar char="•"/>
              <a:defRPr/>
            </a:pPr>
            <a:r>
              <a:rPr lang="en-GB" sz="1600" kern="0" dirty="0">
                <a:solidFill>
                  <a:srgbClr val="002060"/>
                </a:solidFill>
              </a:rPr>
              <a:t>Accommodation costs (rents and mortgages) </a:t>
            </a:r>
            <a:r>
              <a:rPr lang="en-GB" sz="1600" b="0" kern="0" dirty="0">
                <a:solidFill>
                  <a:schemeClr val="tx1">
                    <a:lumMod val="75000"/>
                    <a:lumOff val="25000"/>
                  </a:schemeClr>
                </a:solidFill>
              </a:rPr>
              <a:t>soared by 10% in a single year 2015</a:t>
            </a:r>
          </a:p>
          <a:p>
            <a:pPr marL="213892" indent="-213892" defTabSz="986098" eaLnBrk="0" hangingPunct="0">
              <a:spcBef>
                <a:spcPct val="20000"/>
              </a:spcBef>
              <a:buClr>
                <a:srgbClr val="00ABE5"/>
              </a:buClr>
              <a:buSzPct val="120000"/>
              <a:buFont typeface="Arial" pitchFamily="34" charset="0"/>
              <a:buChar char="•"/>
              <a:defRPr/>
            </a:pPr>
            <a:endParaRPr lang="en-GB" sz="1600" kern="0" dirty="0">
              <a:solidFill>
                <a:srgbClr val="002060"/>
              </a:solidFill>
            </a:endParaRPr>
          </a:p>
          <a:p>
            <a:pPr marL="213892" indent="-213892" defTabSz="986098" eaLnBrk="0" hangingPunct="0">
              <a:spcBef>
                <a:spcPct val="20000"/>
              </a:spcBef>
              <a:buClr>
                <a:srgbClr val="00ABE5"/>
              </a:buClr>
              <a:buSzPct val="120000"/>
              <a:buFont typeface="Arial" pitchFamily="34" charset="0"/>
              <a:buChar char="•"/>
              <a:defRPr/>
            </a:pPr>
            <a:r>
              <a:rPr lang="en-GB" sz="1600" kern="0" dirty="0">
                <a:solidFill>
                  <a:srgbClr val="002060"/>
                </a:solidFill>
              </a:rPr>
              <a:t> An extended period of easy  credit </a:t>
            </a:r>
            <a:r>
              <a:rPr lang="en-GB" sz="1600" b="0" kern="0" dirty="0">
                <a:solidFill>
                  <a:schemeClr val="tx1">
                    <a:lumMod val="75000"/>
                    <a:lumOff val="25000"/>
                  </a:schemeClr>
                </a:solidFill>
              </a:rPr>
              <a:t> has encouraged many people to get into serious debt </a:t>
            </a:r>
          </a:p>
          <a:p>
            <a:pPr marL="213892" indent="-213892" defTabSz="986098" eaLnBrk="0" hangingPunct="0">
              <a:spcBef>
                <a:spcPct val="20000"/>
              </a:spcBef>
              <a:buClr>
                <a:srgbClr val="00ABE5"/>
              </a:buClr>
              <a:buSzPct val="120000"/>
              <a:buFont typeface="Arial" pitchFamily="34" charset="0"/>
              <a:buChar char="•"/>
              <a:defRPr/>
            </a:pPr>
            <a:endParaRPr lang="en-GB" sz="1600" b="0" kern="0" dirty="0">
              <a:solidFill>
                <a:schemeClr val="tx1">
                  <a:lumMod val="75000"/>
                  <a:lumOff val="25000"/>
                </a:schemeClr>
              </a:solidFill>
            </a:endParaRPr>
          </a:p>
          <a:p>
            <a:pPr marL="213892" indent="-213892" defTabSz="986098" eaLnBrk="0" hangingPunct="0">
              <a:spcBef>
                <a:spcPct val="20000"/>
              </a:spcBef>
              <a:buClr>
                <a:srgbClr val="00ABE5"/>
              </a:buClr>
              <a:buSzPct val="120000"/>
              <a:buFont typeface="Arial" pitchFamily="34" charset="0"/>
              <a:buChar char="•"/>
              <a:defRPr/>
            </a:pPr>
            <a:r>
              <a:rPr lang="en-GB" sz="1600" b="0" kern="0" dirty="0">
                <a:solidFill>
                  <a:schemeClr val="tx1">
                    <a:lumMod val="75000"/>
                    <a:lumOff val="25000"/>
                  </a:schemeClr>
                </a:solidFill>
              </a:rPr>
              <a:t>There has been a  rise in </a:t>
            </a:r>
            <a:r>
              <a:rPr lang="en-GB" sz="1600" kern="0" dirty="0">
                <a:solidFill>
                  <a:srgbClr val="002060"/>
                </a:solidFill>
              </a:rPr>
              <a:t>insecure employment </a:t>
            </a:r>
            <a:r>
              <a:rPr lang="en-GB" sz="1600" b="0" kern="0" dirty="0">
                <a:solidFill>
                  <a:schemeClr val="tx1">
                    <a:lumMod val="75000"/>
                    <a:lumOff val="25000"/>
                  </a:schemeClr>
                </a:solidFill>
              </a:rPr>
              <a:t>including  big growth in the number of zero hours contracts</a:t>
            </a:r>
          </a:p>
          <a:p>
            <a:pPr marL="213892" indent="-213892" defTabSz="986098" eaLnBrk="0" hangingPunct="0">
              <a:spcBef>
                <a:spcPct val="20000"/>
              </a:spcBef>
              <a:buClr>
                <a:srgbClr val="00ABE5"/>
              </a:buClr>
              <a:buSzPct val="120000"/>
              <a:buFont typeface="Arial" pitchFamily="34" charset="0"/>
              <a:buChar char="•"/>
              <a:defRPr/>
            </a:pPr>
            <a:endParaRPr lang="en-GB" sz="1600" b="0" kern="0" dirty="0">
              <a:solidFill>
                <a:schemeClr val="tx1">
                  <a:lumMod val="75000"/>
                  <a:lumOff val="25000"/>
                </a:schemeClr>
              </a:solidFill>
            </a:endParaRPr>
          </a:p>
          <a:p>
            <a:pPr marL="213892" indent="-213892" defTabSz="986098" eaLnBrk="0" hangingPunct="0">
              <a:spcBef>
                <a:spcPct val="20000"/>
              </a:spcBef>
              <a:buClr>
                <a:srgbClr val="00ABE5"/>
              </a:buClr>
              <a:buSzPct val="120000"/>
              <a:defRPr/>
            </a:pPr>
            <a:endParaRPr lang="en-GB" sz="1800" b="0" kern="0" dirty="0">
              <a:solidFill>
                <a:schemeClr val="tx1">
                  <a:lumMod val="75000"/>
                  <a:lumOff val="25000"/>
                </a:schemeClr>
              </a:solidFill>
            </a:endParaRPr>
          </a:p>
        </p:txBody>
      </p:sp>
      <p:pic>
        <p:nvPicPr>
          <p:cNvPr id="5" name="Picture 4" descr="Screen Shot 2020-06-26 at 17.21.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02" y="4918381"/>
            <a:ext cx="4128127" cy="2202918"/>
          </a:xfrm>
          <a:prstGeom prst="rect">
            <a:avLst/>
          </a:prstGeom>
        </p:spPr>
      </p:pic>
    </p:spTree>
    <p:extLst>
      <p:ext uri="{BB962C8B-B14F-4D97-AF65-F5344CB8AC3E}">
        <p14:creationId xmlns:p14="http://schemas.microsoft.com/office/powerpoint/2010/main" val="2539328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532339"/>
            <a:ext cx="9186545" cy="739413"/>
          </a:xfrm>
        </p:spPr>
        <p:txBody>
          <a:bodyPr/>
          <a:lstStyle/>
          <a:p>
            <a:r>
              <a:rPr lang="en-GB" sz="2800" b="0" kern="0" dirty="0">
                <a:solidFill>
                  <a:schemeClr val="accent3"/>
                </a:solidFill>
              </a:rPr>
              <a:t>Our financial wellbeing before the pandemic and since 1 </a:t>
            </a:r>
            <a:br>
              <a:rPr lang="en-GB" sz="3600" kern="0" dirty="0">
                <a:solidFill>
                  <a:schemeClr val="accent3"/>
                </a:solidFill>
              </a:rPr>
            </a:br>
            <a:endParaRPr lang="en-US" sz="3500" b="0" dirty="0">
              <a:solidFill>
                <a:schemeClr val="accent3"/>
              </a:solidFill>
            </a:endParaRPr>
          </a:p>
        </p:txBody>
      </p:sp>
      <p:sp>
        <p:nvSpPr>
          <p:cNvPr id="3" name="Content Placeholder 2"/>
          <p:cNvSpPr>
            <a:spLocks noGrp="1"/>
          </p:cNvSpPr>
          <p:nvPr>
            <p:ph idx="1"/>
          </p:nvPr>
        </p:nvSpPr>
        <p:spPr>
          <a:xfrm>
            <a:off x="582930" y="1647455"/>
            <a:ext cx="5278608" cy="5271586"/>
          </a:xfrm>
        </p:spPr>
        <p:txBody>
          <a:bodyPr/>
          <a:lstStyle/>
          <a:p>
            <a:pPr lvl="2"/>
            <a:endParaRPr lang="en-GB" sz="1600" dirty="0"/>
          </a:p>
          <a:p>
            <a:pPr marL="213892" indent="-213892" defTabSz="986098" eaLnBrk="0" hangingPunct="0">
              <a:spcBef>
                <a:spcPct val="20000"/>
              </a:spcBef>
              <a:buClr>
                <a:srgbClr val="00ABE5"/>
              </a:buClr>
              <a:buSzPct val="120000"/>
              <a:buFont typeface="Arial" pitchFamily="34" charset="0"/>
              <a:buChar char="•"/>
              <a:defRPr/>
            </a:pPr>
            <a:r>
              <a:rPr lang="en-GB" sz="1600" kern="0" dirty="0">
                <a:solidFill>
                  <a:srgbClr val="002060"/>
                </a:solidFill>
              </a:rPr>
              <a:t> </a:t>
            </a:r>
            <a:r>
              <a:rPr lang="en-GB" sz="1600" kern="0" dirty="0">
                <a:solidFill>
                  <a:srgbClr val="002060"/>
                </a:solidFill>
                <a:latin typeface="+mn-lt"/>
              </a:rPr>
              <a:t>JRF </a:t>
            </a:r>
            <a:r>
              <a:rPr lang="en-GB" sz="1600" b="0" kern="0" dirty="0">
                <a:solidFill>
                  <a:schemeClr val="tx1">
                    <a:lumMod val="75000"/>
                    <a:lumOff val="25000"/>
                  </a:schemeClr>
                </a:solidFill>
                <a:latin typeface="+mn-lt"/>
              </a:rPr>
              <a:t>– In 2013, for first time</a:t>
            </a:r>
            <a:r>
              <a:rPr lang="en-GB" sz="1600" kern="0" dirty="0">
                <a:solidFill>
                  <a:schemeClr val="tx1">
                    <a:lumMod val="75000"/>
                    <a:lumOff val="25000"/>
                  </a:schemeClr>
                </a:solidFill>
                <a:latin typeface="+mn-lt"/>
              </a:rPr>
              <a:t>, </a:t>
            </a:r>
            <a:r>
              <a:rPr lang="en-GB" sz="1600" kern="0" dirty="0">
                <a:solidFill>
                  <a:schemeClr val="accent5"/>
                </a:solidFill>
                <a:latin typeface="+mn-lt"/>
              </a:rPr>
              <a:t>in-work poverty exceeded out of work poverty</a:t>
            </a:r>
            <a:r>
              <a:rPr lang="en-GB" sz="1600" b="0" kern="0" dirty="0">
                <a:solidFill>
                  <a:schemeClr val="tx1">
                    <a:lumMod val="75000"/>
                    <a:lumOff val="25000"/>
                  </a:schemeClr>
                </a:solidFill>
                <a:latin typeface="+mn-lt"/>
              </a:rPr>
              <a:t>. It remains the case</a:t>
            </a:r>
          </a:p>
          <a:p>
            <a:pPr defTabSz="986098" eaLnBrk="0" hangingPunct="0">
              <a:spcBef>
                <a:spcPct val="20000"/>
              </a:spcBef>
              <a:buClr>
                <a:srgbClr val="00ABE5"/>
              </a:buClr>
              <a:buSzPct val="120000"/>
              <a:defRPr/>
            </a:pPr>
            <a:endParaRPr lang="en-GB" sz="1600" kern="0" dirty="0">
              <a:solidFill>
                <a:schemeClr val="tx1">
                  <a:lumMod val="75000"/>
                  <a:lumOff val="25000"/>
                </a:schemeClr>
              </a:solidFill>
              <a:latin typeface="+mn-lt"/>
            </a:endParaRPr>
          </a:p>
          <a:p>
            <a:pPr marL="213892" indent="-213892" defTabSz="986098" eaLnBrk="0" hangingPunct="0">
              <a:spcBef>
                <a:spcPct val="20000"/>
              </a:spcBef>
              <a:buClr>
                <a:srgbClr val="00ABE5"/>
              </a:buClr>
              <a:buSzPct val="120000"/>
              <a:buFont typeface="Arial" pitchFamily="34" charset="0"/>
              <a:buChar char="•"/>
              <a:defRPr/>
            </a:pPr>
            <a:r>
              <a:rPr lang="en-GB" sz="1600" kern="0" dirty="0">
                <a:solidFill>
                  <a:srgbClr val="002060"/>
                </a:solidFill>
                <a:latin typeface="+mn-lt"/>
              </a:rPr>
              <a:t>YouGov survey </a:t>
            </a:r>
            <a:r>
              <a:rPr lang="en-GB" sz="1600" b="0" kern="0" dirty="0">
                <a:solidFill>
                  <a:schemeClr val="tx1">
                    <a:lumMod val="75000"/>
                    <a:lumOff val="25000"/>
                  </a:schemeClr>
                </a:solidFill>
                <a:latin typeface="+mn-lt"/>
              </a:rPr>
              <a:t>- 1 in 3 middle  class people couldn’t pay an unexpected</a:t>
            </a:r>
            <a:r>
              <a:rPr lang="en-GB" sz="1600" kern="0" dirty="0">
                <a:solidFill>
                  <a:schemeClr val="tx1">
                    <a:lumMod val="75000"/>
                    <a:lumOff val="25000"/>
                  </a:schemeClr>
                </a:solidFill>
                <a:latin typeface="+mn-lt"/>
              </a:rPr>
              <a:t> £500 </a:t>
            </a:r>
            <a:r>
              <a:rPr lang="en-GB" sz="1600" b="0" kern="0" dirty="0">
                <a:solidFill>
                  <a:schemeClr val="tx1">
                    <a:lumMod val="75000"/>
                    <a:lumOff val="25000"/>
                  </a:schemeClr>
                </a:solidFill>
                <a:latin typeface="+mn-lt"/>
              </a:rPr>
              <a:t>bill without borrowing</a:t>
            </a:r>
          </a:p>
          <a:p>
            <a:pPr marL="213892" indent="-213892" defTabSz="986098" eaLnBrk="0" hangingPunct="0">
              <a:spcBef>
                <a:spcPct val="20000"/>
              </a:spcBef>
              <a:buClr>
                <a:srgbClr val="00ABE5"/>
              </a:buClr>
              <a:buSzPct val="120000"/>
              <a:defRPr/>
            </a:pPr>
            <a:endParaRPr lang="en-GB" sz="1600" b="0" kern="0" dirty="0">
              <a:solidFill>
                <a:schemeClr val="tx1">
                  <a:lumMod val="75000"/>
                  <a:lumOff val="25000"/>
                </a:schemeClr>
              </a:solidFill>
              <a:latin typeface="+mn-lt"/>
            </a:endParaRPr>
          </a:p>
          <a:p>
            <a:pPr marL="213892" indent="-213892" defTabSz="986098" eaLnBrk="0" hangingPunct="0">
              <a:spcBef>
                <a:spcPct val="20000"/>
              </a:spcBef>
              <a:buClr>
                <a:srgbClr val="00ABE5"/>
              </a:buClr>
              <a:buSzPct val="120000"/>
              <a:buFont typeface="Arial" pitchFamily="34" charset="0"/>
              <a:buChar char="•"/>
              <a:defRPr/>
            </a:pPr>
            <a:r>
              <a:rPr lang="en-GB" sz="1600" kern="0" dirty="0">
                <a:solidFill>
                  <a:srgbClr val="002060"/>
                </a:solidFill>
                <a:latin typeface="+mn-lt"/>
              </a:rPr>
              <a:t>Money Advice Service  </a:t>
            </a:r>
            <a:r>
              <a:rPr lang="en-GB" sz="1600" b="0" kern="0" dirty="0">
                <a:solidFill>
                  <a:schemeClr val="tx1">
                    <a:lumMod val="75000"/>
                    <a:lumOff val="25000"/>
                  </a:schemeClr>
                </a:solidFill>
                <a:latin typeface="+mn-lt"/>
              </a:rPr>
              <a:t>- 4 in 10 UK adults have no more than</a:t>
            </a:r>
            <a:r>
              <a:rPr lang="en-GB" sz="1600" kern="0" dirty="0">
                <a:solidFill>
                  <a:schemeClr val="tx1">
                    <a:lumMod val="75000"/>
                    <a:lumOff val="25000"/>
                  </a:schemeClr>
                </a:solidFill>
                <a:latin typeface="+mn-lt"/>
              </a:rPr>
              <a:t> £500 </a:t>
            </a:r>
            <a:r>
              <a:rPr lang="en-GB" sz="1600" b="0" kern="0" dirty="0">
                <a:solidFill>
                  <a:schemeClr val="tx1">
                    <a:lumMod val="75000"/>
                    <a:lumOff val="25000"/>
                  </a:schemeClr>
                </a:solidFill>
                <a:latin typeface="+mn-lt"/>
              </a:rPr>
              <a:t>in savings</a:t>
            </a:r>
          </a:p>
          <a:p>
            <a:pPr marL="213892" indent="-213892" defTabSz="986098" eaLnBrk="0" hangingPunct="0">
              <a:spcBef>
                <a:spcPct val="20000"/>
              </a:spcBef>
              <a:buClr>
                <a:srgbClr val="00ABE5"/>
              </a:buClr>
              <a:buSzPct val="120000"/>
              <a:buFont typeface="Arial" pitchFamily="34" charset="0"/>
              <a:buChar char="•"/>
              <a:defRPr/>
            </a:pPr>
            <a:endParaRPr lang="en-GB" sz="1600" kern="0" dirty="0">
              <a:solidFill>
                <a:srgbClr val="002060"/>
              </a:solidFill>
              <a:latin typeface="+mn-lt"/>
            </a:endParaRPr>
          </a:p>
          <a:p>
            <a:pPr marL="213892" indent="-213892" defTabSz="986098" eaLnBrk="0" hangingPunct="0">
              <a:spcBef>
                <a:spcPct val="20000"/>
              </a:spcBef>
              <a:buClr>
                <a:srgbClr val="00ABE5"/>
              </a:buClr>
              <a:buSzPct val="120000"/>
              <a:buFont typeface="Arial" pitchFamily="34" charset="0"/>
              <a:buChar char="•"/>
              <a:defRPr/>
            </a:pPr>
            <a:r>
              <a:rPr lang="en-GB" sz="1600" kern="0" dirty="0">
                <a:solidFill>
                  <a:srgbClr val="002060"/>
                </a:solidFill>
                <a:latin typeface="+mn-lt"/>
              </a:rPr>
              <a:t>Neyber 2018 </a:t>
            </a:r>
            <a:r>
              <a:rPr lang="en-GB" sz="1600" kern="0" dirty="0">
                <a:solidFill>
                  <a:schemeClr val="tx2">
                    <a:lumMod val="75000"/>
                  </a:schemeClr>
                </a:solidFill>
                <a:latin typeface="+mn-lt"/>
              </a:rPr>
              <a:t>- 50% </a:t>
            </a:r>
            <a:r>
              <a:rPr lang="en-GB" sz="1600" b="0" kern="0" dirty="0">
                <a:solidFill>
                  <a:schemeClr val="tx2">
                    <a:lumMod val="75000"/>
                  </a:schemeClr>
                </a:solidFill>
                <a:latin typeface="+mn-lt"/>
              </a:rPr>
              <a:t>of UK employees regularly borrow to meet everyday living expenses and pay  bills</a:t>
            </a:r>
          </a:p>
          <a:p>
            <a:pPr marL="213892" indent="-213892" defTabSz="986098" eaLnBrk="0" hangingPunct="0">
              <a:spcBef>
                <a:spcPct val="20000"/>
              </a:spcBef>
              <a:buClr>
                <a:srgbClr val="00ABE5"/>
              </a:buClr>
              <a:buSzPct val="120000"/>
              <a:buFont typeface="Arial" pitchFamily="34" charset="0"/>
              <a:buChar char="•"/>
              <a:defRPr/>
            </a:pPr>
            <a:endParaRPr lang="en-GB" sz="1400" b="0" kern="0" dirty="0">
              <a:solidFill>
                <a:schemeClr val="tx1">
                  <a:lumMod val="75000"/>
                  <a:lumOff val="25000"/>
                </a:schemeClr>
              </a:solidFill>
              <a:latin typeface="+mn-lt"/>
            </a:endParaRPr>
          </a:p>
          <a:p>
            <a:pPr marL="213892" indent="-213892" defTabSz="986098" eaLnBrk="0" hangingPunct="0">
              <a:spcBef>
                <a:spcPct val="20000"/>
              </a:spcBef>
              <a:buClr>
                <a:srgbClr val="00ABE5"/>
              </a:buClr>
              <a:buSzPct val="120000"/>
              <a:buFont typeface="Arial" pitchFamily="34" charset="0"/>
              <a:buChar char="•"/>
              <a:defRPr/>
            </a:pPr>
            <a:endParaRPr lang="en-GB" sz="1800" kern="0" dirty="0">
              <a:solidFill>
                <a:schemeClr val="tx1">
                  <a:lumMod val="75000"/>
                  <a:lumOff val="25000"/>
                </a:schemeClr>
              </a:solidFill>
            </a:endParaRPr>
          </a:p>
          <a:p>
            <a:pPr marL="342900" indent="-342900">
              <a:buClr>
                <a:schemeClr val="accent1"/>
              </a:buClr>
              <a:buFont typeface="Arial" charset="0"/>
              <a:buChar char="•"/>
            </a:pPr>
            <a:endParaRPr lang="en-US" sz="1800" b="0" dirty="0">
              <a:solidFill>
                <a:schemeClr val="tx1"/>
              </a:solidFill>
            </a:endParaRPr>
          </a:p>
        </p:txBody>
      </p:sp>
      <p:pic>
        <p:nvPicPr>
          <p:cNvPr id="1026" name="Picture 2">
            <a:extLst>
              <a:ext uri="{FF2B5EF4-FFF2-40B4-BE49-F238E27FC236}">
                <a16:creationId xmlns:a16="http://schemas.microsoft.com/office/drawing/2014/main" id="{4EDC8998-F15D-4CA9-BD9C-D268ABADD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506" y="1922584"/>
            <a:ext cx="2625969" cy="3094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487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532339"/>
            <a:ext cx="9186545" cy="739413"/>
          </a:xfrm>
        </p:spPr>
        <p:txBody>
          <a:bodyPr/>
          <a:lstStyle/>
          <a:p>
            <a:r>
              <a:rPr lang="en-GB" sz="2800" b="0" kern="0" dirty="0">
                <a:solidFill>
                  <a:schemeClr val="accent3"/>
                </a:solidFill>
              </a:rPr>
              <a:t>Our financial wellbeing before the pandemic and since </a:t>
            </a:r>
            <a:br>
              <a:rPr lang="en-GB" sz="3600" kern="0" dirty="0">
                <a:solidFill>
                  <a:schemeClr val="accent3"/>
                </a:solidFill>
              </a:rPr>
            </a:br>
            <a:endParaRPr lang="en-US" sz="3500" b="0" dirty="0">
              <a:solidFill>
                <a:schemeClr val="accent3"/>
              </a:solidFill>
            </a:endParaRPr>
          </a:p>
        </p:txBody>
      </p:sp>
      <p:sp>
        <p:nvSpPr>
          <p:cNvPr id="3" name="Content Placeholder 2"/>
          <p:cNvSpPr>
            <a:spLocks noGrp="1"/>
          </p:cNvSpPr>
          <p:nvPr>
            <p:ph idx="1"/>
          </p:nvPr>
        </p:nvSpPr>
        <p:spPr>
          <a:xfrm>
            <a:off x="582930" y="1184031"/>
            <a:ext cx="5266885" cy="5494324"/>
          </a:xfrm>
        </p:spPr>
        <p:txBody>
          <a:bodyPr/>
          <a:lstStyle/>
          <a:p>
            <a:pPr marL="213892" indent="-213892" defTabSz="986098" eaLnBrk="0" hangingPunct="0">
              <a:spcBef>
                <a:spcPct val="20000"/>
              </a:spcBef>
              <a:buClr>
                <a:srgbClr val="00ABE5"/>
              </a:buClr>
              <a:buSzPct val="120000"/>
              <a:buFont typeface="Arial" pitchFamily="34" charset="0"/>
              <a:buChar char="•"/>
              <a:defRPr/>
            </a:pPr>
            <a:endParaRPr lang="en-GB" sz="1600" b="0" kern="0" dirty="0">
              <a:solidFill>
                <a:schemeClr val="tx1">
                  <a:lumMod val="75000"/>
                  <a:lumOff val="25000"/>
                </a:schemeClr>
              </a:solidFill>
              <a:latin typeface="+mn-lt"/>
            </a:endParaRPr>
          </a:p>
          <a:p>
            <a:pPr marL="285750" indent="-285750">
              <a:buFont typeface="Arial"/>
              <a:buChar char="•"/>
            </a:pPr>
            <a:r>
              <a:rPr lang="en-GB" sz="1600" dirty="0">
                <a:solidFill>
                  <a:schemeClr val="accent5"/>
                </a:solidFill>
                <a:latin typeface="+mn-lt"/>
              </a:rPr>
              <a:t>9.6m</a:t>
            </a:r>
            <a:r>
              <a:rPr lang="en-GB" sz="1600" b="0" dirty="0">
                <a:solidFill>
                  <a:schemeClr val="tx2"/>
                </a:solidFill>
                <a:latin typeface="+mn-lt"/>
              </a:rPr>
              <a:t> people’s household incomes are </a:t>
            </a:r>
            <a:r>
              <a:rPr lang="en-GB" sz="1600" dirty="0">
                <a:solidFill>
                  <a:schemeClr val="accent5"/>
                </a:solidFill>
                <a:latin typeface="+mn-lt"/>
              </a:rPr>
              <a:t>25% </a:t>
            </a:r>
            <a:r>
              <a:rPr lang="en-GB" sz="1600" b="0" dirty="0">
                <a:solidFill>
                  <a:schemeClr val="tx2"/>
                </a:solidFill>
                <a:latin typeface="+mn-lt"/>
              </a:rPr>
              <a:t>or more below the poverty line</a:t>
            </a:r>
          </a:p>
          <a:p>
            <a:endParaRPr lang="en-GB" sz="1600" b="0" dirty="0">
              <a:solidFill>
                <a:schemeClr val="tx2"/>
              </a:solidFill>
              <a:latin typeface="+mn-lt"/>
              <a:cs typeface="Arial" panose="020B0604020202020204" pitchFamily="34" charset="0"/>
            </a:endParaRPr>
          </a:p>
          <a:p>
            <a:pPr marL="285750" indent="-285750">
              <a:buFont typeface="Arial"/>
              <a:buChar char="•"/>
            </a:pPr>
            <a:r>
              <a:rPr lang="en-GB" sz="1600" b="0" dirty="0">
                <a:solidFill>
                  <a:schemeClr val="tx2"/>
                </a:solidFill>
                <a:latin typeface="+mn-lt"/>
              </a:rPr>
              <a:t>June 2021 - </a:t>
            </a:r>
            <a:r>
              <a:rPr lang="en-GB" sz="1600" dirty="0">
                <a:solidFill>
                  <a:schemeClr val="accent5"/>
                </a:solidFill>
                <a:latin typeface="+mn-lt"/>
              </a:rPr>
              <a:t>25% of UK workers </a:t>
            </a:r>
            <a:r>
              <a:rPr lang="en-GB" sz="1600" b="0" dirty="0">
                <a:solidFill>
                  <a:schemeClr val="tx2"/>
                </a:solidFill>
                <a:latin typeface="+mn-lt"/>
              </a:rPr>
              <a:t>said they were considering a second job to protect finances and </a:t>
            </a:r>
            <a:r>
              <a:rPr lang="en-GB" sz="1600" dirty="0">
                <a:solidFill>
                  <a:schemeClr val="accent5"/>
                </a:solidFill>
                <a:latin typeface="+mn-lt"/>
              </a:rPr>
              <a:t>30% </a:t>
            </a:r>
            <a:r>
              <a:rPr lang="en-GB" sz="1600" b="0" dirty="0">
                <a:solidFill>
                  <a:schemeClr val="tx2"/>
                </a:solidFill>
                <a:latin typeface="+mn-lt"/>
              </a:rPr>
              <a:t>said they had been </a:t>
            </a:r>
            <a:r>
              <a:rPr lang="en-GB" sz="1600" dirty="0">
                <a:solidFill>
                  <a:schemeClr val="accent5"/>
                </a:solidFill>
                <a:latin typeface="+mn-lt"/>
              </a:rPr>
              <a:t>selling</a:t>
            </a:r>
            <a:r>
              <a:rPr lang="en-GB" sz="1600" b="0" dirty="0">
                <a:solidFill>
                  <a:schemeClr val="accent5"/>
                </a:solidFill>
                <a:latin typeface="+mn-lt"/>
              </a:rPr>
              <a:t> </a:t>
            </a:r>
            <a:r>
              <a:rPr lang="en-GB" sz="1600" dirty="0">
                <a:solidFill>
                  <a:schemeClr val="accent5"/>
                </a:solidFill>
                <a:latin typeface="+mn-lt"/>
              </a:rPr>
              <a:t>unwanted things</a:t>
            </a:r>
            <a:r>
              <a:rPr lang="en-GB" sz="1600" b="0" dirty="0">
                <a:solidFill>
                  <a:schemeClr val="accent5"/>
                </a:solidFill>
                <a:latin typeface="+mn-lt"/>
              </a:rPr>
              <a:t> </a:t>
            </a:r>
            <a:r>
              <a:rPr lang="en-GB" sz="1600" b="0" dirty="0">
                <a:solidFill>
                  <a:schemeClr val="tx2"/>
                </a:solidFill>
                <a:latin typeface="+mn-lt"/>
              </a:rPr>
              <a:t>to help make ends meet</a:t>
            </a:r>
          </a:p>
          <a:p>
            <a:pPr marL="285750" indent="-285750">
              <a:buFont typeface="Arial"/>
              <a:buChar char="•"/>
            </a:pPr>
            <a:endParaRPr lang="en-GB" sz="1600" b="0" dirty="0">
              <a:solidFill>
                <a:schemeClr val="tx2"/>
              </a:solidFill>
              <a:latin typeface="+mn-lt"/>
            </a:endParaRPr>
          </a:p>
          <a:p>
            <a:pPr marL="285750" indent="-285750">
              <a:buFont typeface="Arial"/>
              <a:buChar char="•"/>
            </a:pPr>
            <a:r>
              <a:rPr lang="en-GB" sz="1600" b="0" dirty="0">
                <a:solidFill>
                  <a:schemeClr val="tx2"/>
                </a:solidFill>
                <a:latin typeface="+mn-lt"/>
              </a:rPr>
              <a:t>And economists are predicting a very tough  couple of years with rising inflation, soaring fuel prices and the impact of the war in Ukraine</a:t>
            </a:r>
          </a:p>
          <a:p>
            <a:pPr marL="213892" indent="-213892" defTabSz="986098" eaLnBrk="0" hangingPunct="0">
              <a:spcBef>
                <a:spcPct val="20000"/>
              </a:spcBef>
              <a:buClr>
                <a:srgbClr val="00ABE5"/>
              </a:buClr>
              <a:buSzPct val="120000"/>
              <a:buFont typeface="Arial" pitchFamily="34" charset="0"/>
              <a:buChar char="•"/>
              <a:defRPr/>
            </a:pPr>
            <a:endParaRPr lang="en-GB" sz="1800" kern="0" dirty="0">
              <a:solidFill>
                <a:schemeClr val="tx1">
                  <a:lumMod val="75000"/>
                  <a:lumOff val="25000"/>
                </a:schemeClr>
              </a:solidFill>
            </a:endParaRPr>
          </a:p>
          <a:p>
            <a:pPr marL="342900" indent="-342900">
              <a:buClr>
                <a:schemeClr val="accent1"/>
              </a:buClr>
              <a:buFont typeface="Arial" charset="0"/>
              <a:buChar char="•"/>
            </a:pPr>
            <a:endParaRPr lang="en-US" sz="1800" b="0" dirty="0">
              <a:solidFill>
                <a:schemeClr val="tx1"/>
              </a:solidFill>
            </a:endParaRPr>
          </a:p>
        </p:txBody>
      </p:sp>
      <p:pic>
        <p:nvPicPr>
          <p:cNvPr id="9" name="Picture 8">
            <a:extLst>
              <a:ext uri="{FF2B5EF4-FFF2-40B4-BE49-F238E27FC236}">
                <a16:creationId xmlns:a16="http://schemas.microsoft.com/office/drawing/2014/main" id="{48223CD6-7333-4A2F-A5F5-07C071A97DE7}"/>
              </a:ext>
            </a:extLst>
          </p:cNvPr>
          <p:cNvPicPr>
            <a:picLocks noChangeAspect="1"/>
          </p:cNvPicPr>
          <p:nvPr/>
        </p:nvPicPr>
        <p:blipFill>
          <a:blip r:embed="rId3"/>
          <a:stretch>
            <a:fillRect/>
          </a:stretch>
        </p:blipFill>
        <p:spPr>
          <a:xfrm>
            <a:off x="6963509" y="1406769"/>
            <a:ext cx="2672860" cy="3985847"/>
          </a:xfrm>
          <a:prstGeom prst="rect">
            <a:avLst/>
          </a:prstGeom>
        </p:spPr>
      </p:pic>
    </p:spTree>
    <p:extLst>
      <p:ext uri="{BB962C8B-B14F-4D97-AF65-F5344CB8AC3E}">
        <p14:creationId xmlns:p14="http://schemas.microsoft.com/office/powerpoint/2010/main" val="3770725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2340"/>
            <a:ext cx="8855075" cy="897876"/>
          </a:xfrm>
        </p:spPr>
        <p:txBody>
          <a:bodyPr/>
          <a:lstStyle/>
          <a:p>
            <a:r>
              <a:rPr lang="en-GB" sz="2800" b="0" dirty="0">
                <a:solidFill>
                  <a:schemeClr val="accent3"/>
                </a:solidFill>
              </a:rPr>
              <a:t>The 2-directional relationship between money worries and mental ill-health </a:t>
            </a:r>
            <a:endParaRPr lang="en-US" sz="2800" b="0" dirty="0">
              <a:solidFill>
                <a:schemeClr val="accent3"/>
              </a:solidFill>
            </a:endParaRPr>
          </a:p>
        </p:txBody>
      </p:sp>
      <p:sp>
        <p:nvSpPr>
          <p:cNvPr id="3" name="Content Placeholder 2"/>
          <p:cNvSpPr>
            <a:spLocks noGrp="1"/>
          </p:cNvSpPr>
          <p:nvPr>
            <p:ph idx="1"/>
          </p:nvPr>
        </p:nvSpPr>
        <p:spPr>
          <a:xfrm>
            <a:off x="914400" y="1822287"/>
            <a:ext cx="7315339" cy="4717976"/>
          </a:xfrm>
        </p:spPr>
        <p:txBody>
          <a:bodyPr/>
          <a:lstStyle/>
          <a:p>
            <a:pPr marL="285750" indent="-285750">
              <a:buFont typeface="Arial" panose="020B0604020202020204" pitchFamily="34" charset="0"/>
              <a:buChar char="•"/>
            </a:pPr>
            <a:r>
              <a:rPr lang="en-GB" sz="1600" dirty="0">
                <a:solidFill>
                  <a:schemeClr val="tx1">
                    <a:lumMod val="75000"/>
                    <a:lumOff val="25000"/>
                  </a:schemeClr>
                </a:solidFill>
                <a:cs typeface="Arial" panose="020B0604020202020204" pitchFamily="34" charset="0"/>
              </a:rPr>
              <a:t>42% </a:t>
            </a:r>
            <a:r>
              <a:rPr lang="en-GB" sz="1600" b="0" dirty="0">
                <a:solidFill>
                  <a:schemeClr val="tx1">
                    <a:lumMod val="75000"/>
                    <a:lumOff val="25000"/>
                  </a:schemeClr>
                </a:solidFill>
                <a:cs typeface="Arial" panose="020B0604020202020204" pitchFamily="34" charset="0"/>
              </a:rPr>
              <a:t>of those seeking debt help are prescribed medication to cope</a:t>
            </a:r>
          </a:p>
          <a:p>
            <a:pPr marL="285750" indent="-285750">
              <a:buFont typeface="Arial" panose="020B0604020202020204" pitchFamily="34" charset="0"/>
              <a:buChar char="•"/>
            </a:pPr>
            <a:endParaRPr lang="en-US" sz="1600" b="0" dirty="0">
              <a:solidFill>
                <a:schemeClr val="tx1">
                  <a:lumMod val="75000"/>
                  <a:lumOff val="25000"/>
                </a:schemeClr>
              </a:solidFill>
              <a:cs typeface="Arial" panose="020B0604020202020204" pitchFamily="34" charset="0"/>
            </a:endParaRPr>
          </a:p>
          <a:p>
            <a:pPr marL="285750" indent="-285750">
              <a:buFont typeface="Arial" panose="020B0604020202020204" pitchFamily="34" charset="0"/>
              <a:buChar char="•"/>
            </a:pPr>
            <a:r>
              <a:rPr lang="en-US" sz="1600" b="0" dirty="0">
                <a:solidFill>
                  <a:schemeClr val="tx1">
                    <a:lumMod val="75000"/>
                    <a:lumOff val="25000"/>
                  </a:schemeClr>
                </a:solidFill>
                <a:cs typeface="Arial" panose="020B0604020202020204" pitchFamily="34" charset="0"/>
              </a:rPr>
              <a:t>People with money worries are </a:t>
            </a:r>
            <a:r>
              <a:rPr lang="en-US" sz="1600" dirty="0">
                <a:solidFill>
                  <a:srgbClr val="1C1463"/>
                </a:solidFill>
                <a:cs typeface="Arial" panose="020B0604020202020204" pitchFamily="34" charset="0"/>
              </a:rPr>
              <a:t>5 times </a:t>
            </a:r>
            <a:r>
              <a:rPr lang="en-US" sz="1600" b="0" dirty="0">
                <a:solidFill>
                  <a:schemeClr val="tx1">
                    <a:lumMod val="75000"/>
                    <a:lumOff val="25000"/>
                  </a:schemeClr>
                </a:solidFill>
                <a:cs typeface="Arial" panose="020B0604020202020204" pitchFamily="34" charset="0"/>
              </a:rPr>
              <a:t>more likely to suffer depression</a:t>
            </a:r>
            <a:endParaRPr lang="en-GB" sz="1600" b="0" dirty="0">
              <a:solidFill>
                <a:schemeClr val="tx1">
                  <a:lumMod val="75000"/>
                  <a:lumOff val="25000"/>
                </a:schemeClr>
              </a:solidFill>
              <a:cs typeface="Arial" panose="020B0604020202020204" pitchFamily="34" charset="0"/>
            </a:endParaRPr>
          </a:p>
          <a:p>
            <a:endParaRPr lang="en-GB" sz="1600" dirty="0">
              <a:solidFill>
                <a:schemeClr val="tx1">
                  <a:lumMod val="75000"/>
                  <a:lumOff val="25000"/>
                </a:schemeClr>
              </a:solidFill>
              <a:cs typeface="Arial" panose="020B0604020202020204" pitchFamily="34" charset="0"/>
            </a:endParaRPr>
          </a:p>
          <a:p>
            <a:pPr marL="285750" indent="-285750">
              <a:buFont typeface="Arial" panose="020B0604020202020204" pitchFamily="34" charset="0"/>
              <a:buChar char="•"/>
            </a:pPr>
            <a:r>
              <a:rPr lang="en-GB" sz="1600" b="0" dirty="0">
                <a:solidFill>
                  <a:schemeClr val="tx1">
                    <a:lumMod val="75000"/>
                    <a:lumOff val="25000"/>
                  </a:schemeClr>
                </a:solidFill>
              </a:rPr>
              <a:t>CAB survey found - </a:t>
            </a:r>
            <a:r>
              <a:rPr lang="en-GB" sz="1600" dirty="0">
                <a:solidFill>
                  <a:schemeClr val="accent5"/>
                </a:solidFill>
              </a:rPr>
              <a:t>74% </a:t>
            </a:r>
            <a:r>
              <a:rPr lang="en-GB" sz="1600" b="0" dirty="0">
                <a:solidFill>
                  <a:schemeClr val="tx1">
                    <a:lumMod val="75000"/>
                    <a:lumOff val="25000"/>
                  </a:schemeClr>
                </a:solidFill>
              </a:rPr>
              <a:t>said financial difficulties were affecting their mental health - more than half of these were having panic attacks. </a:t>
            </a:r>
          </a:p>
          <a:p>
            <a:pPr marL="283092" indent="-283092"/>
            <a:endParaRPr lang="en-GB" sz="1600" b="0" dirty="0">
              <a:solidFill>
                <a:schemeClr val="tx1">
                  <a:lumMod val="75000"/>
                  <a:lumOff val="25000"/>
                </a:schemeClr>
              </a:solidFill>
              <a:cs typeface="Arial" panose="020B0604020202020204" pitchFamily="34" charset="0"/>
            </a:endParaRPr>
          </a:p>
          <a:p>
            <a:pPr marL="285750" indent="-285750">
              <a:buFont typeface="Arial" panose="020B0604020202020204" pitchFamily="34" charset="0"/>
              <a:buChar char="•"/>
            </a:pPr>
            <a:r>
              <a:rPr lang="en-GB" sz="1600" b="0" dirty="0">
                <a:solidFill>
                  <a:schemeClr val="tx1">
                    <a:lumMod val="75000"/>
                    <a:lumOff val="25000"/>
                  </a:schemeClr>
                </a:solidFill>
                <a:cs typeface="Arial" panose="020B0604020202020204" pitchFamily="34" charset="0"/>
              </a:rPr>
              <a:t>If you’ve got mental health problems, you’re </a:t>
            </a:r>
            <a:r>
              <a:rPr lang="en-GB" sz="1600" dirty="0">
                <a:solidFill>
                  <a:schemeClr val="accent5"/>
                </a:solidFill>
                <a:cs typeface="Arial" panose="020B0604020202020204" pitchFamily="34" charset="0"/>
              </a:rPr>
              <a:t>3x</a:t>
            </a:r>
            <a:r>
              <a:rPr lang="en-GB" sz="1600" b="0" dirty="0">
                <a:solidFill>
                  <a:schemeClr val="tx1">
                    <a:lumMod val="75000"/>
                    <a:lumOff val="25000"/>
                  </a:schemeClr>
                </a:solidFill>
                <a:cs typeface="Arial" panose="020B0604020202020204" pitchFamily="34" charset="0"/>
              </a:rPr>
              <a:t> more likely to be in debt </a:t>
            </a:r>
          </a:p>
          <a:p>
            <a:pPr marL="285750" indent="-285750">
              <a:buFont typeface="Arial" panose="020B0604020202020204" pitchFamily="34" charset="0"/>
              <a:buChar char="•"/>
            </a:pPr>
            <a:endParaRPr lang="en-US" sz="1600" b="0" dirty="0">
              <a:solidFill>
                <a:schemeClr val="tx1">
                  <a:lumMod val="75000"/>
                  <a:lumOff val="25000"/>
                </a:schemeClr>
              </a:solidFill>
              <a:cs typeface="Arial" panose="020B0604020202020204" pitchFamily="34" charset="0"/>
            </a:endParaRPr>
          </a:p>
          <a:p>
            <a:pPr marL="285750" indent="-285750">
              <a:buFont typeface="Arial" panose="020B0604020202020204" pitchFamily="34" charset="0"/>
              <a:buChar char="•"/>
            </a:pPr>
            <a:r>
              <a:rPr lang="en-GB" sz="1600" dirty="0">
                <a:solidFill>
                  <a:schemeClr val="tx1">
                    <a:lumMod val="75000"/>
                    <a:lumOff val="25000"/>
                  </a:schemeClr>
                </a:solidFill>
                <a:cs typeface="Arial" panose="020B0604020202020204" pitchFamily="34" charset="0"/>
              </a:rPr>
              <a:t>1 in 4 </a:t>
            </a:r>
            <a:r>
              <a:rPr lang="en-GB" sz="1600" b="0" dirty="0">
                <a:solidFill>
                  <a:schemeClr val="tx1">
                    <a:lumMod val="75000"/>
                    <a:lumOff val="25000"/>
                  </a:schemeClr>
                </a:solidFill>
                <a:cs typeface="Arial" panose="020B0604020202020204" pitchFamily="34" charset="0"/>
              </a:rPr>
              <a:t>adults with a mental health problem are seriously behind on their bills </a:t>
            </a:r>
          </a:p>
          <a:p>
            <a:pPr marL="285750" indent="-285750">
              <a:buFont typeface="Arial" panose="020B0604020202020204" pitchFamily="34" charset="0"/>
              <a:buChar char="•"/>
            </a:pPr>
            <a:endParaRPr lang="en-GB" sz="1600" b="0" dirty="0">
              <a:solidFill>
                <a:schemeClr val="tx1">
                  <a:lumMod val="75000"/>
                  <a:lumOff val="25000"/>
                </a:schemeClr>
              </a:solidFill>
            </a:endParaRPr>
          </a:p>
          <a:p>
            <a:r>
              <a:rPr lang="en-GB" sz="1600" dirty="0"/>
              <a:t> </a:t>
            </a:r>
          </a:p>
          <a:p>
            <a:pPr marL="342900" indent="-342900">
              <a:lnSpc>
                <a:spcPct val="150000"/>
              </a:lnSpc>
              <a:buClr>
                <a:schemeClr val="accent3"/>
              </a:buClr>
              <a:buSzPct val="80000"/>
              <a:buFont typeface="Arial" panose="020B0604020202020204" pitchFamily="34" charset="0"/>
              <a:buChar char="•"/>
            </a:pPr>
            <a:endParaRPr lang="en-GB" sz="1800" b="0" dirty="0">
              <a:solidFill>
                <a:schemeClr val="bg2">
                  <a:lumMod val="25000"/>
                </a:schemeClr>
              </a:solidFill>
            </a:endParaRPr>
          </a:p>
          <a:p>
            <a:pPr lvl="2"/>
            <a:endParaRPr lang="en-GB" sz="1800" dirty="0"/>
          </a:p>
          <a:p>
            <a:pPr marL="342900" indent="-342900">
              <a:buClr>
                <a:schemeClr val="accent1"/>
              </a:buClr>
              <a:buFont typeface="Arial" charset="0"/>
              <a:buChar char="•"/>
            </a:pPr>
            <a:endParaRPr lang="en-US" sz="1800" b="0" dirty="0">
              <a:solidFill>
                <a:schemeClr val="tx1"/>
              </a:solidFill>
            </a:endParaRPr>
          </a:p>
        </p:txBody>
      </p:sp>
      <p:pic>
        <p:nvPicPr>
          <p:cNvPr id="5" name="Picture 4" descr="Screen Shot 2020-06-26 at 09.41.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785" y="1822287"/>
            <a:ext cx="1864708" cy="3347589"/>
          </a:xfrm>
          <a:prstGeom prst="rect">
            <a:avLst/>
          </a:prstGeom>
        </p:spPr>
      </p:pic>
    </p:spTree>
    <p:extLst>
      <p:ext uri="{BB962C8B-B14F-4D97-AF65-F5344CB8AC3E}">
        <p14:creationId xmlns:p14="http://schemas.microsoft.com/office/powerpoint/2010/main" val="1998923481"/>
      </p:ext>
    </p:extLst>
  </p:cSld>
  <p:clrMapOvr>
    <a:masterClrMapping/>
  </p:clrMapOvr>
</p:sld>
</file>

<file path=ppt/theme/theme1.xml><?xml version="1.0" encoding="utf-8"?>
<a:theme xmlns:a="http://schemas.openxmlformats.org/drawingml/2006/main" name="Office Theme">
  <a:themeElements>
    <a:clrScheme name="Custom 15">
      <a:dk1>
        <a:srgbClr val="323030"/>
      </a:dk1>
      <a:lt1>
        <a:srgbClr val="FFFFFF"/>
      </a:lt1>
      <a:dk2>
        <a:srgbClr val="8A7E76"/>
      </a:dk2>
      <a:lt2>
        <a:srgbClr val="F3F3F3"/>
      </a:lt2>
      <a:accent1>
        <a:srgbClr val="8CC63F"/>
      </a:accent1>
      <a:accent2>
        <a:srgbClr val="008E54"/>
      </a:accent2>
      <a:accent3>
        <a:srgbClr val="91268E"/>
      </a:accent3>
      <a:accent4>
        <a:srgbClr val="47267F"/>
      </a:accent4>
      <a:accent5>
        <a:srgbClr val="1C1463"/>
      </a:accent5>
      <a:accent6>
        <a:srgbClr val="008DD0"/>
      </a:accent6>
      <a:hlink>
        <a:srgbClr val="00AAE5"/>
      </a:hlink>
      <a:folHlink>
        <a:srgbClr val="00AAE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WC again" id="{84236CE1-97D8-E945-9E9A-3CCC9EF99DC5}" vid="{EE6959EB-2CBC-624A-B266-8F300FBD80A9}"/>
    </a:ext>
  </a:extLst>
</a:theme>
</file>

<file path=ppt/theme/theme2.xml><?xml version="1.0" encoding="utf-8"?>
<a:theme xmlns:a="http://schemas.openxmlformats.org/drawingml/2006/main" name="Handouts">
  <a:themeElements>
    <a:clrScheme name="Custom 15">
      <a:dk1>
        <a:srgbClr val="323030"/>
      </a:dk1>
      <a:lt1>
        <a:srgbClr val="FFFFFF"/>
      </a:lt1>
      <a:dk2>
        <a:srgbClr val="8A7E76"/>
      </a:dk2>
      <a:lt2>
        <a:srgbClr val="F3F3F3"/>
      </a:lt2>
      <a:accent1>
        <a:srgbClr val="8CC63F"/>
      </a:accent1>
      <a:accent2>
        <a:srgbClr val="008E54"/>
      </a:accent2>
      <a:accent3>
        <a:srgbClr val="91268E"/>
      </a:accent3>
      <a:accent4>
        <a:srgbClr val="47267F"/>
      </a:accent4>
      <a:accent5>
        <a:srgbClr val="1C1463"/>
      </a:accent5>
      <a:accent6>
        <a:srgbClr val="008DD0"/>
      </a:accent6>
      <a:hlink>
        <a:srgbClr val="00AAE5"/>
      </a:hlink>
      <a:folHlink>
        <a:srgbClr val="00AAE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WC again" id="{84236CE1-97D8-E945-9E9A-3CCC9EF99DC5}" vid="{EE6959EB-2CBC-624A-B266-8F300FBD80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BWC test</Template>
  <TotalTime>2191</TotalTime>
  <Words>1116</Words>
  <Application>Microsoft Office PowerPoint</Application>
  <PresentationFormat>Custom</PresentationFormat>
  <Paragraphs>142</Paragraphs>
  <Slides>17</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Gotham</vt:lpstr>
      <vt:lpstr>Gotham Light</vt:lpstr>
      <vt:lpstr>Office Theme</vt:lpstr>
      <vt:lpstr>Handouts</vt:lpstr>
      <vt:lpstr>Financial Wellbeing </vt:lpstr>
      <vt:lpstr>About us</vt:lpstr>
      <vt:lpstr>BWC services</vt:lpstr>
      <vt:lpstr>BWC Website</vt:lpstr>
      <vt:lpstr>What is good financial wellbeing?         </vt:lpstr>
      <vt:lpstr>Even before CoVid-19  financial wellbeing a was an urgent issue</vt:lpstr>
      <vt:lpstr>Our financial wellbeing before the pandemic and since 1  </vt:lpstr>
      <vt:lpstr>Our financial wellbeing before the pandemic and since  </vt:lpstr>
      <vt:lpstr>The 2-directional relationship between money worries and mental ill-health </vt:lpstr>
      <vt:lpstr>Financial difficulties and other areas of wellbeing</vt:lpstr>
      <vt:lpstr>How people fall into financial difficulty</vt:lpstr>
      <vt:lpstr>Steps to good money management</vt:lpstr>
      <vt:lpstr>Bank Workers Charity – Financial support</vt:lpstr>
      <vt:lpstr>Case studies – BWC financial support</vt:lpstr>
      <vt:lpstr>About </vt:lpstr>
      <vt:lpstr>Online Advice –  Debt Remedy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Malan</dc:creator>
  <cp:lastModifiedBy>Paul Barrett</cp:lastModifiedBy>
  <cp:revision>247</cp:revision>
  <cp:lastPrinted>2018-05-09T09:44:12Z</cp:lastPrinted>
  <dcterms:created xsi:type="dcterms:W3CDTF">2017-07-08T14:08:31Z</dcterms:created>
  <dcterms:modified xsi:type="dcterms:W3CDTF">2022-04-05T15:33:23Z</dcterms:modified>
</cp:coreProperties>
</file>