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21" r:id="rId5"/>
    <p:sldMasterId id="2147483736" r:id="rId6"/>
  </p:sldMasterIdLst>
  <p:notesMasterIdLst>
    <p:notesMasterId r:id="rId21"/>
  </p:notesMasterIdLst>
  <p:sldIdLst>
    <p:sldId id="257" r:id="rId7"/>
    <p:sldId id="258" r:id="rId8"/>
    <p:sldId id="259" r:id="rId9"/>
    <p:sldId id="271" r:id="rId10"/>
    <p:sldId id="278" r:id="rId11"/>
    <p:sldId id="264" r:id="rId12"/>
    <p:sldId id="277" r:id="rId13"/>
    <p:sldId id="269" r:id="rId14"/>
    <p:sldId id="276" r:id="rId15"/>
    <p:sldId id="261" r:id="rId16"/>
    <p:sldId id="267" r:id="rId17"/>
    <p:sldId id="279" r:id="rId18"/>
    <p:sldId id="260" r:id="rId19"/>
    <p:sldId id="270" r:id="rId2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268F"/>
    <a:srgbClr val="EEC0ED"/>
    <a:srgbClr val="007DB8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6975" autoAdjust="0"/>
  </p:normalViewPr>
  <p:slideViewPr>
    <p:cSldViewPr snapToGrid="0">
      <p:cViewPr varScale="1">
        <p:scale>
          <a:sx n="23" d="100"/>
          <a:sy n="23" d="100"/>
        </p:scale>
        <p:origin x="23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ena Kang" userId="6b3c1440-6a56-4574-95fe-338a23f265cf" providerId="ADAL" clId="{C074E127-A97B-4F6F-9CEF-F0ADD6EFAD91}"/>
    <pc:docChg chg="modSld">
      <pc:chgData name="Heena Kang" userId="6b3c1440-6a56-4574-95fe-338a23f265cf" providerId="ADAL" clId="{C074E127-A97B-4F6F-9CEF-F0ADD6EFAD91}" dt="2022-10-13T08:21:00.337" v="13" actId="6549"/>
      <pc:docMkLst>
        <pc:docMk/>
      </pc:docMkLst>
      <pc:sldChg chg="modNotesTx">
        <pc:chgData name="Heena Kang" userId="6b3c1440-6a56-4574-95fe-338a23f265cf" providerId="ADAL" clId="{C074E127-A97B-4F6F-9CEF-F0ADD6EFAD91}" dt="2022-10-13T08:20:12.104" v="0" actId="6549"/>
        <pc:sldMkLst>
          <pc:docMk/>
          <pc:sldMk cId="2587647526" sldId="257"/>
        </pc:sldMkLst>
      </pc:sldChg>
      <pc:sldChg chg="modNotesTx">
        <pc:chgData name="Heena Kang" userId="6b3c1440-6a56-4574-95fe-338a23f265cf" providerId="ADAL" clId="{C074E127-A97B-4F6F-9CEF-F0ADD6EFAD91}" dt="2022-10-13T08:20:15.066" v="1" actId="6549"/>
        <pc:sldMkLst>
          <pc:docMk/>
          <pc:sldMk cId="3072007610" sldId="258"/>
        </pc:sldMkLst>
      </pc:sldChg>
      <pc:sldChg chg="modNotesTx">
        <pc:chgData name="Heena Kang" userId="6b3c1440-6a56-4574-95fe-338a23f265cf" providerId="ADAL" clId="{C074E127-A97B-4F6F-9CEF-F0ADD6EFAD91}" dt="2022-10-13T08:20:20.701" v="2" actId="6549"/>
        <pc:sldMkLst>
          <pc:docMk/>
          <pc:sldMk cId="3450610902" sldId="259"/>
        </pc:sldMkLst>
      </pc:sldChg>
      <pc:sldChg chg="modNotesTx">
        <pc:chgData name="Heena Kang" userId="6b3c1440-6a56-4574-95fe-338a23f265cf" providerId="ADAL" clId="{C074E127-A97B-4F6F-9CEF-F0ADD6EFAD91}" dt="2022-10-13T08:20:49.866" v="10" actId="6549"/>
        <pc:sldMkLst>
          <pc:docMk/>
          <pc:sldMk cId="1298540807" sldId="260"/>
        </pc:sldMkLst>
      </pc:sldChg>
      <pc:sldChg chg="modNotesTx">
        <pc:chgData name="Heena Kang" userId="6b3c1440-6a56-4574-95fe-338a23f265cf" providerId="ADAL" clId="{C074E127-A97B-4F6F-9CEF-F0ADD6EFAD91}" dt="2022-10-13T08:21:00.337" v="13" actId="6549"/>
        <pc:sldMkLst>
          <pc:docMk/>
          <pc:sldMk cId="1570533316" sldId="261"/>
        </pc:sldMkLst>
      </pc:sldChg>
      <pc:sldChg chg="modNotesTx">
        <pc:chgData name="Heena Kang" userId="6b3c1440-6a56-4574-95fe-338a23f265cf" providerId="ADAL" clId="{C074E127-A97B-4F6F-9CEF-F0ADD6EFAD91}" dt="2022-10-13T08:20:36.335" v="5" actId="6549"/>
        <pc:sldMkLst>
          <pc:docMk/>
          <pc:sldMk cId="1298322762" sldId="264"/>
        </pc:sldMkLst>
      </pc:sldChg>
      <pc:sldChg chg="modNotesTx">
        <pc:chgData name="Heena Kang" userId="6b3c1440-6a56-4574-95fe-338a23f265cf" providerId="ADAL" clId="{C074E127-A97B-4F6F-9CEF-F0ADD6EFAD91}" dt="2022-10-13T08:20:56.721" v="12" actId="6549"/>
        <pc:sldMkLst>
          <pc:docMk/>
          <pc:sldMk cId="3090903300" sldId="267"/>
        </pc:sldMkLst>
      </pc:sldChg>
      <pc:sldChg chg="modNotesTx">
        <pc:chgData name="Heena Kang" userId="6b3c1440-6a56-4574-95fe-338a23f265cf" providerId="ADAL" clId="{C074E127-A97B-4F6F-9CEF-F0ADD6EFAD91}" dt="2022-10-13T08:20:41.354" v="7" actId="6549"/>
        <pc:sldMkLst>
          <pc:docMk/>
          <pc:sldMk cId="4020905871" sldId="269"/>
        </pc:sldMkLst>
      </pc:sldChg>
      <pc:sldChg chg="modNotesTx">
        <pc:chgData name="Heena Kang" userId="6b3c1440-6a56-4574-95fe-338a23f265cf" providerId="ADAL" clId="{C074E127-A97B-4F6F-9CEF-F0ADD6EFAD91}" dt="2022-10-13T08:20:47.460" v="9" actId="6549"/>
        <pc:sldMkLst>
          <pc:docMk/>
          <pc:sldMk cId="2701370850" sldId="270"/>
        </pc:sldMkLst>
      </pc:sldChg>
      <pc:sldChg chg="modNotesTx">
        <pc:chgData name="Heena Kang" userId="6b3c1440-6a56-4574-95fe-338a23f265cf" providerId="ADAL" clId="{C074E127-A97B-4F6F-9CEF-F0ADD6EFAD91}" dt="2022-10-13T08:20:25.775" v="3" actId="6549"/>
        <pc:sldMkLst>
          <pc:docMk/>
          <pc:sldMk cId="2766279041" sldId="271"/>
        </pc:sldMkLst>
      </pc:sldChg>
      <pc:sldChg chg="modNotesTx">
        <pc:chgData name="Heena Kang" userId="6b3c1440-6a56-4574-95fe-338a23f265cf" providerId="ADAL" clId="{C074E127-A97B-4F6F-9CEF-F0ADD6EFAD91}" dt="2022-10-13T08:20:43.533" v="8" actId="6549"/>
        <pc:sldMkLst>
          <pc:docMk/>
          <pc:sldMk cId="3079446184" sldId="276"/>
        </pc:sldMkLst>
      </pc:sldChg>
      <pc:sldChg chg="modNotesTx">
        <pc:chgData name="Heena Kang" userId="6b3c1440-6a56-4574-95fe-338a23f265cf" providerId="ADAL" clId="{C074E127-A97B-4F6F-9CEF-F0ADD6EFAD91}" dt="2022-10-13T08:20:39.047" v="6" actId="6549"/>
        <pc:sldMkLst>
          <pc:docMk/>
          <pc:sldMk cId="1211478976" sldId="277"/>
        </pc:sldMkLst>
      </pc:sldChg>
      <pc:sldChg chg="modNotesTx">
        <pc:chgData name="Heena Kang" userId="6b3c1440-6a56-4574-95fe-338a23f265cf" providerId="ADAL" clId="{C074E127-A97B-4F6F-9CEF-F0ADD6EFAD91}" dt="2022-10-13T08:20:28.575" v="4" actId="6549"/>
        <pc:sldMkLst>
          <pc:docMk/>
          <pc:sldMk cId="1173098116" sldId="278"/>
        </pc:sldMkLst>
      </pc:sldChg>
      <pc:sldChg chg="modNotesTx">
        <pc:chgData name="Heena Kang" userId="6b3c1440-6a56-4574-95fe-338a23f265cf" providerId="ADAL" clId="{C074E127-A97B-4F6F-9CEF-F0ADD6EFAD91}" dt="2022-10-13T08:20:54.144" v="11" actId="6549"/>
        <pc:sldMkLst>
          <pc:docMk/>
          <pc:sldMk cId="4134048356" sldId="27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9F75A-1BE7-41DA-AC74-0B692608EF3F}" type="doc">
      <dgm:prSet loTypeId="urn:microsoft.com/office/officeart/2008/layout/AlternatingHexagons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7CDE7075-B726-4CF3-B1C6-AA1BDD51490F}">
      <dgm:prSet phldrT="[Text]"/>
      <dgm:spPr>
        <a:solidFill>
          <a:srgbClr val="91268F"/>
        </a:solidFill>
      </dgm:spPr>
      <dgm:t>
        <a:bodyPr/>
        <a:lstStyle/>
        <a:p>
          <a:r>
            <a:rPr lang="en-GB" dirty="0"/>
            <a:t>Natural Conception</a:t>
          </a:r>
        </a:p>
      </dgm:t>
    </dgm:pt>
    <dgm:pt modelId="{DC28A728-2DDF-423C-A54E-122CD99A5714}" type="parTrans" cxnId="{35986A3F-8C53-45EA-B228-2DBEDD338833}">
      <dgm:prSet/>
      <dgm:spPr/>
      <dgm:t>
        <a:bodyPr/>
        <a:lstStyle/>
        <a:p>
          <a:endParaRPr lang="en-GB"/>
        </a:p>
      </dgm:t>
    </dgm:pt>
    <dgm:pt modelId="{4D71ED5E-2E61-4D8B-9152-6981B4907ED5}" type="sibTrans" cxnId="{35986A3F-8C53-45EA-B228-2DBEDD338833}">
      <dgm:prSet/>
      <dgm:spPr>
        <a:solidFill>
          <a:srgbClr val="91268F">
            <a:alpha val="60000"/>
          </a:srgbClr>
        </a:solidFill>
      </dgm:spPr>
      <dgm:t>
        <a:bodyPr/>
        <a:lstStyle/>
        <a:p>
          <a:r>
            <a:rPr lang="en-GB"/>
            <a:t>IVF</a:t>
          </a:r>
        </a:p>
      </dgm:t>
    </dgm:pt>
    <dgm:pt modelId="{762C2080-6167-459D-AD06-5DD684912829}">
      <dgm:prSet phldrT="[Text]"/>
      <dgm:spPr>
        <a:solidFill>
          <a:srgbClr val="91268F">
            <a:alpha val="40000"/>
          </a:srgbClr>
        </a:solidFill>
      </dgm:spPr>
      <dgm:t>
        <a:bodyPr/>
        <a:lstStyle/>
        <a:p>
          <a:r>
            <a:rPr lang="en-GB" dirty="0"/>
            <a:t>Egg Donation</a:t>
          </a:r>
        </a:p>
      </dgm:t>
    </dgm:pt>
    <dgm:pt modelId="{A51D8063-0E14-48B2-8736-F6681B02DAEA}" type="parTrans" cxnId="{D24AC444-B0CA-4123-8AF6-4ABDDE4C8437}">
      <dgm:prSet/>
      <dgm:spPr/>
      <dgm:t>
        <a:bodyPr/>
        <a:lstStyle/>
        <a:p>
          <a:endParaRPr lang="en-GB"/>
        </a:p>
      </dgm:t>
    </dgm:pt>
    <dgm:pt modelId="{F2F88F64-16D6-49C3-9A6F-F9DAED449BAB}" type="sibTrans" cxnId="{D24AC444-B0CA-4123-8AF6-4ABDDE4C8437}">
      <dgm:prSet/>
      <dgm:spPr>
        <a:solidFill>
          <a:srgbClr val="91268F">
            <a:alpha val="50000"/>
          </a:srgbClr>
        </a:solidFill>
      </dgm:spPr>
      <dgm:t>
        <a:bodyPr/>
        <a:lstStyle/>
        <a:p>
          <a:r>
            <a:rPr lang="en-GB"/>
            <a:t>Adoption</a:t>
          </a:r>
        </a:p>
      </dgm:t>
    </dgm:pt>
    <dgm:pt modelId="{167E0C2E-3C9E-4C4F-9456-DD5A6B10926C}">
      <dgm:prSet phldrT="[Text]"/>
      <dgm:spPr>
        <a:solidFill>
          <a:srgbClr val="91268F">
            <a:alpha val="70000"/>
          </a:srgbClr>
        </a:solidFill>
      </dgm:spPr>
      <dgm:t>
        <a:bodyPr/>
        <a:lstStyle/>
        <a:p>
          <a:r>
            <a:rPr lang="en-GB" dirty="0"/>
            <a:t>Surrogacy</a:t>
          </a:r>
        </a:p>
      </dgm:t>
    </dgm:pt>
    <dgm:pt modelId="{AA92C41F-AC09-48D5-AF52-FDC5F51234DC}" type="parTrans" cxnId="{9C005862-5276-4CB1-98AD-07F3DB2209E6}">
      <dgm:prSet/>
      <dgm:spPr/>
      <dgm:t>
        <a:bodyPr/>
        <a:lstStyle/>
        <a:p>
          <a:endParaRPr lang="en-GB"/>
        </a:p>
      </dgm:t>
    </dgm:pt>
    <dgm:pt modelId="{52D43409-7E66-4C42-80FA-E8059DDA9A6C}" type="sibTrans" cxnId="{9C005862-5276-4CB1-98AD-07F3DB2209E6}">
      <dgm:prSet/>
      <dgm:spPr>
        <a:solidFill>
          <a:srgbClr val="91268F">
            <a:alpha val="80000"/>
          </a:srgbClr>
        </a:solidFill>
      </dgm:spPr>
      <dgm:t>
        <a:bodyPr/>
        <a:lstStyle/>
        <a:p>
          <a:r>
            <a:rPr lang="en-GB"/>
            <a:t>Donor Insemination</a:t>
          </a:r>
        </a:p>
      </dgm:t>
    </dgm:pt>
    <dgm:pt modelId="{242898FD-0DB3-4F66-B401-A68024F735D6}" type="pres">
      <dgm:prSet presAssocID="{0D89F75A-1BE7-41DA-AC74-0B692608EF3F}" presName="Name0" presStyleCnt="0">
        <dgm:presLayoutVars>
          <dgm:chMax/>
          <dgm:chPref/>
          <dgm:dir/>
          <dgm:animLvl val="lvl"/>
        </dgm:presLayoutVars>
      </dgm:prSet>
      <dgm:spPr/>
    </dgm:pt>
    <dgm:pt modelId="{17C411D5-4689-4285-82E6-CD157A610F92}" type="pres">
      <dgm:prSet presAssocID="{7CDE7075-B726-4CF3-B1C6-AA1BDD51490F}" presName="composite" presStyleCnt="0"/>
      <dgm:spPr/>
    </dgm:pt>
    <dgm:pt modelId="{5E1A35A3-F916-45D2-AD45-6001BBAD4D69}" type="pres">
      <dgm:prSet presAssocID="{7CDE7075-B726-4CF3-B1C6-AA1BDD51490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5C686C0F-BE2C-477C-BF6E-7D57BEEAB6F6}" type="pres">
      <dgm:prSet presAssocID="{7CDE7075-B726-4CF3-B1C6-AA1BDD51490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564176F-17FD-4455-B5D8-9846047D1D68}" type="pres">
      <dgm:prSet presAssocID="{7CDE7075-B726-4CF3-B1C6-AA1BDD51490F}" presName="BalanceSpacing" presStyleCnt="0"/>
      <dgm:spPr/>
    </dgm:pt>
    <dgm:pt modelId="{C4EDE587-DC21-444B-9F34-B8694F5D9995}" type="pres">
      <dgm:prSet presAssocID="{7CDE7075-B726-4CF3-B1C6-AA1BDD51490F}" presName="BalanceSpacing1" presStyleCnt="0"/>
      <dgm:spPr/>
    </dgm:pt>
    <dgm:pt modelId="{8F94DF23-BD28-4D07-BB22-34E4F9E4D94B}" type="pres">
      <dgm:prSet presAssocID="{4D71ED5E-2E61-4D8B-9152-6981B4907ED5}" presName="Accent1Text" presStyleLbl="node1" presStyleIdx="1" presStyleCnt="6"/>
      <dgm:spPr/>
    </dgm:pt>
    <dgm:pt modelId="{2B9D69D9-92FC-4EC7-9CB8-C5022B8D177D}" type="pres">
      <dgm:prSet presAssocID="{4D71ED5E-2E61-4D8B-9152-6981B4907ED5}" presName="spaceBetweenRectangles" presStyleCnt="0"/>
      <dgm:spPr/>
    </dgm:pt>
    <dgm:pt modelId="{9655FCC9-D643-4D61-B0C6-2ABC7FCD9923}" type="pres">
      <dgm:prSet presAssocID="{762C2080-6167-459D-AD06-5DD684912829}" presName="composite" presStyleCnt="0"/>
      <dgm:spPr/>
    </dgm:pt>
    <dgm:pt modelId="{79323DAA-F2AE-4C1D-B606-1ADFBFEABCE5}" type="pres">
      <dgm:prSet presAssocID="{762C2080-6167-459D-AD06-5DD68491282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CF1A8D2E-B440-4D15-9851-7FF968272537}" type="pres">
      <dgm:prSet presAssocID="{762C2080-6167-459D-AD06-5DD68491282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67F8405-1D54-46C5-A60C-8F8993072E93}" type="pres">
      <dgm:prSet presAssocID="{762C2080-6167-459D-AD06-5DD684912829}" presName="BalanceSpacing" presStyleCnt="0"/>
      <dgm:spPr/>
    </dgm:pt>
    <dgm:pt modelId="{17E24481-BD69-426B-8C04-E072CB095981}" type="pres">
      <dgm:prSet presAssocID="{762C2080-6167-459D-AD06-5DD684912829}" presName="BalanceSpacing1" presStyleCnt="0"/>
      <dgm:spPr/>
    </dgm:pt>
    <dgm:pt modelId="{6AB0F790-27A9-48C8-A20A-376C4BE7AC61}" type="pres">
      <dgm:prSet presAssocID="{F2F88F64-16D6-49C3-9A6F-F9DAED449BAB}" presName="Accent1Text" presStyleLbl="node1" presStyleIdx="3" presStyleCnt="6"/>
      <dgm:spPr/>
    </dgm:pt>
    <dgm:pt modelId="{CE29AE86-26C1-499D-9DCB-08FE002F56D6}" type="pres">
      <dgm:prSet presAssocID="{F2F88F64-16D6-49C3-9A6F-F9DAED449BAB}" presName="spaceBetweenRectangles" presStyleCnt="0"/>
      <dgm:spPr/>
    </dgm:pt>
    <dgm:pt modelId="{62F038DE-681F-4440-821C-8C032AC83E1F}" type="pres">
      <dgm:prSet presAssocID="{167E0C2E-3C9E-4C4F-9456-DD5A6B10926C}" presName="composite" presStyleCnt="0"/>
      <dgm:spPr/>
    </dgm:pt>
    <dgm:pt modelId="{D9D052EE-D10F-46A2-9E26-0D641CD4AF31}" type="pres">
      <dgm:prSet presAssocID="{167E0C2E-3C9E-4C4F-9456-DD5A6B10926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59D150FC-BFE4-4287-84F6-32BE751D150F}" type="pres">
      <dgm:prSet presAssocID="{167E0C2E-3C9E-4C4F-9456-DD5A6B10926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6AD24C6-D59C-4BB5-86AA-ECE156675AF8}" type="pres">
      <dgm:prSet presAssocID="{167E0C2E-3C9E-4C4F-9456-DD5A6B10926C}" presName="BalanceSpacing" presStyleCnt="0"/>
      <dgm:spPr/>
    </dgm:pt>
    <dgm:pt modelId="{B94BC3B8-2EBA-497E-8A33-46F1B497BDE3}" type="pres">
      <dgm:prSet presAssocID="{167E0C2E-3C9E-4C4F-9456-DD5A6B10926C}" presName="BalanceSpacing1" presStyleCnt="0"/>
      <dgm:spPr/>
    </dgm:pt>
    <dgm:pt modelId="{ED77ABAF-B1D4-47F9-9517-9425C03C6699}" type="pres">
      <dgm:prSet presAssocID="{52D43409-7E66-4C42-80FA-E8059DDA9A6C}" presName="Accent1Text" presStyleLbl="node1" presStyleIdx="5" presStyleCnt="6"/>
      <dgm:spPr/>
    </dgm:pt>
  </dgm:ptLst>
  <dgm:cxnLst>
    <dgm:cxn modelId="{13256C07-E5B1-453B-A431-69625B8D6874}" type="presOf" srcId="{4D71ED5E-2E61-4D8B-9152-6981B4907ED5}" destId="{8F94DF23-BD28-4D07-BB22-34E4F9E4D94B}" srcOrd="0" destOrd="0" presId="urn:microsoft.com/office/officeart/2008/layout/AlternatingHexagons"/>
    <dgm:cxn modelId="{3BB50F32-27B2-45A0-8984-7D2A5FF7E286}" type="presOf" srcId="{762C2080-6167-459D-AD06-5DD684912829}" destId="{79323DAA-F2AE-4C1D-B606-1ADFBFEABCE5}" srcOrd="0" destOrd="0" presId="urn:microsoft.com/office/officeart/2008/layout/AlternatingHexagons"/>
    <dgm:cxn modelId="{9134AC38-62EC-4884-91D1-D2779D037F31}" type="presOf" srcId="{52D43409-7E66-4C42-80FA-E8059DDA9A6C}" destId="{ED77ABAF-B1D4-47F9-9517-9425C03C6699}" srcOrd="0" destOrd="0" presId="urn:microsoft.com/office/officeart/2008/layout/AlternatingHexagons"/>
    <dgm:cxn modelId="{35986A3F-8C53-45EA-B228-2DBEDD338833}" srcId="{0D89F75A-1BE7-41DA-AC74-0B692608EF3F}" destId="{7CDE7075-B726-4CF3-B1C6-AA1BDD51490F}" srcOrd="0" destOrd="0" parTransId="{DC28A728-2DDF-423C-A54E-122CD99A5714}" sibTransId="{4D71ED5E-2E61-4D8B-9152-6981B4907ED5}"/>
    <dgm:cxn modelId="{9C005862-5276-4CB1-98AD-07F3DB2209E6}" srcId="{0D89F75A-1BE7-41DA-AC74-0B692608EF3F}" destId="{167E0C2E-3C9E-4C4F-9456-DD5A6B10926C}" srcOrd="2" destOrd="0" parTransId="{AA92C41F-AC09-48D5-AF52-FDC5F51234DC}" sibTransId="{52D43409-7E66-4C42-80FA-E8059DDA9A6C}"/>
    <dgm:cxn modelId="{878A5942-9D3E-4051-A51D-19FBDE3116E8}" type="presOf" srcId="{F2F88F64-16D6-49C3-9A6F-F9DAED449BAB}" destId="{6AB0F790-27A9-48C8-A20A-376C4BE7AC61}" srcOrd="0" destOrd="0" presId="urn:microsoft.com/office/officeart/2008/layout/AlternatingHexagons"/>
    <dgm:cxn modelId="{924F5363-6F03-4DAE-BE5D-8347F6ABCDF7}" type="presOf" srcId="{167E0C2E-3C9E-4C4F-9456-DD5A6B10926C}" destId="{D9D052EE-D10F-46A2-9E26-0D641CD4AF31}" srcOrd="0" destOrd="0" presId="urn:microsoft.com/office/officeart/2008/layout/AlternatingHexagons"/>
    <dgm:cxn modelId="{D24AC444-B0CA-4123-8AF6-4ABDDE4C8437}" srcId="{0D89F75A-1BE7-41DA-AC74-0B692608EF3F}" destId="{762C2080-6167-459D-AD06-5DD684912829}" srcOrd="1" destOrd="0" parTransId="{A51D8063-0E14-48B2-8736-F6681B02DAEA}" sibTransId="{F2F88F64-16D6-49C3-9A6F-F9DAED449BAB}"/>
    <dgm:cxn modelId="{3C31C182-17D5-4F51-B760-D1CE82AA504A}" type="presOf" srcId="{0D89F75A-1BE7-41DA-AC74-0B692608EF3F}" destId="{242898FD-0DB3-4F66-B401-A68024F735D6}" srcOrd="0" destOrd="0" presId="urn:microsoft.com/office/officeart/2008/layout/AlternatingHexagons"/>
    <dgm:cxn modelId="{9767948D-EA2E-4C9E-8B54-C50A7CDCFE16}" type="presOf" srcId="{7CDE7075-B726-4CF3-B1C6-AA1BDD51490F}" destId="{5E1A35A3-F916-45D2-AD45-6001BBAD4D69}" srcOrd="0" destOrd="0" presId="urn:microsoft.com/office/officeart/2008/layout/AlternatingHexagons"/>
    <dgm:cxn modelId="{8A703802-9669-4D8A-955B-C1896192688B}" type="presParOf" srcId="{242898FD-0DB3-4F66-B401-A68024F735D6}" destId="{17C411D5-4689-4285-82E6-CD157A610F92}" srcOrd="0" destOrd="0" presId="urn:microsoft.com/office/officeart/2008/layout/AlternatingHexagons"/>
    <dgm:cxn modelId="{29C2FDDA-E8E0-4A05-A073-B48D98B38031}" type="presParOf" srcId="{17C411D5-4689-4285-82E6-CD157A610F92}" destId="{5E1A35A3-F916-45D2-AD45-6001BBAD4D69}" srcOrd="0" destOrd="0" presId="urn:microsoft.com/office/officeart/2008/layout/AlternatingHexagons"/>
    <dgm:cxn modelId="{CA8D6AC5-7D2D-44D6-94AC-BD84483A5997}" type="presParOf" srcId="{17C411D5-4689-4285-82E6-CD157A610F92}" destId="{5C686C0F-BE2C-477C-BF6E-7D57BEEAB6F6}" srcOrd="1" destOrd="0" presId="urn:microsoft.com/office/officeart/2008/layout/AlternatingHexagons"/>
    <dgm:cxn modelId="{E1A079A2-9514-477D-9887-5757810EDE7B}" type="presParOf" srcId="{17C411D5-4689-4285-82E6-CD157A610F92}" destId="{C564176F-17FD-4455-B5D8-9846047D1D68}" srcOrd="2" destOrd="0" presId="urn:microsoft.com/office/officeart/2008/layout/AlternatingHexagons"/>
    <dgm:cxn modelId="{C2BEE4D7-EF9D-461F-BBFB-1C1EF0C13F68}" type="presParOf" srcId="{17C411D5-4689-4285-82E6-CD157A610F92}" destId="{C4EDE587-DC21-444B-9F34-B8694F5D9995}" srcOrd="3" destOrd="0" presId="urn:microsoft.com/office/officeart/2008/layout/AlternatingHexagons"/>
    <dgm:cxn modelId="{DA8BB3A9-682A-4012-80F7-ED95689557D7}" type="presParOf" srcId="{17C411D5-4689-4285-82E6-CD157A610F92}" destId="{8F94DF23-BD28-4D07-BB22-34E4F9E4D94B}" srcOrd="4" destOrd="0" presId="urn:microsoft.com/office/officeart/2008/layout/AlternatingHexagons"/>
    <dgm:cxn modelId="{88700D6D-F425-4180-BFD7-69A3DC3AE8CA}" type="presParOf" srcId="{242898FD-0DB3-4F66-B401-A68024F735D6}" destId="{2B9D69D9-92FC-4EC7-9CB8-C5022B8D177D}" srcOrd="1" destOrd="0" presId="urn:microsoft.com/office/officeart/2008/layout/AlternatingHexagons"/>
    <dgm:cxn modelId="{288B580C-B9A8-4A5F-88A6-DCE9F59685F0}" type="presParOf" srcId="{242898FD-0DB3-4F66-B401-A68024F735D6}" destId="{9655FCC9-D643-4D61-B0C6-2ABC7FCD9923}" srcOrd="2" destOrd="0" presId="urn:microsoft.com/office/officeart/2008/layout/AlternatingHexagons"/>
    <dgm:cxn modelId="{9E647733-A4AA-47F6-A7BC-C578FB9C249C}" type="presParOf" srcId="{9655FCC9-D643-4D61-B0C6-2ABC7FCD9923}" destId="{79323DAA-F2AE-4C1D-B606-1ADFBFEABCE5}" srcOrd="0" destOrd="0" presId="urn:microsoft.com/office/officeart/2008/layout/AlternatingHexagons"/>
    <dgm:cxn modelId="{033B9B11-B9BC-4FD7-9687-9B5F3E3AA624}" type="presParOf" srcId="{9655FCC9-D643-4D61-B0C6-2ABC7FCD9923}" destId="{CF1A8D2E-B440-4D15-9851-7FF968272537}" srcOrd="1" destOrd="0" presId="urn:microsoft.com/office/officeart/2008/layout/AlternatingHexagons"/>
    <dgm:cxn modelId="{49F41015-D428-4B10-8602-92A4B0891930}" type="presParOf" srcId="{9655FCC9-D643-4D61-B0C6-2ABC7FCD9923}" destId="{167F8405-1D54-46C5-A60C-8F8993072E93}" srcOrd="2" destOrd="0" presId="urn:microsoft.com/office/officeart/2008/layout/AlternatingHexagons"/>
    <dgm:cxn modelId="{D0DFFDEC-1D64-4519-B118-E221023794B3}" type="presParOf" srcId="{9655FCC9-D643-4D61-B0C6-2ABC7FCD9923}" destId="{17E24481-BD69-426B-8C04-E072CB095981}" srcOrd="3" destOrd="0" presId="urn:microsoft.com/office/officeart/2008/layout/AlternatingHexagons"/>
    <dgm:cxn modelId="{FA6155B6-E12A-4955-A166-36D65CBF6D6B}" type="presParOf" srcId="{9655FCC9-D643-4D61-B0C6-2ABC7FCD9923}" destId="{6AB0F790-27A9-48C8-A20A-376C4BE7AC61}" srcOrd="4" destOrd="0" presId="urn:microsoft.com/office/officeart/2008/layout/AlternatingHexagons"/>
    <dgm:cxn modelId="{E7C0048A-83FB-490E-8836-DA379E540DB6}" type="presParOf" srcId="{242898FD-0DB3-4F66-B401-A68024F735D6}" destId="{CE29AE86-26C1-499D-9DCB-08FE002F56D6}" srcOrd="3" destOrd="0" presId="urn:microsoft.com/office/officeart/2008/layout/AlternatingHexagons"/>
    <dgm:cxn modelId="{65DAD7EC-8F75-4DE7-B06B-69E9726F54DC}" type="presParOf" srcId="{242898FD-0DB3-4F66-B401-A68024F735D6}" destId="{62F038DE-681F-4440-821C-8C032AC83E1F}" srcOrd="4" destOrd="0" presId="urn:microsoft.com/office/officeart/2008/layout/AlternatingHexagons"/>
    <dgm:cxn modelId="{F8AA73E8-A0AC-42E3-AB57-5130D4201B64}" type="presParOf" srcId="{62F038DE-681F-4440-821C-8C032AC83E1F}" destId="{D9D052EE-D10F-46A2-9E26-0D641CD4AF31}" srcOrd="0" destOrd="0" presId="urn:microsoft.com/office/officeart/2008/layout/AlternatingHexagons"/>
    <dgm:cxn modelId="{B4F12C9C-FABD-418E-99B1-538F4B06CBB5}" type="presParOf" srcId="{62F038DE-681F-4440-821C-8C032AC83E1F}" destId="{59D150FC-BFE4-4287-84F6-32BE751D150F}" srcOrd="1" destOrd="0" presId="urn:microsoft.com/office/officeart/2008/layout/AlternatingHexagons"/>
    <dgm:cxn modelId="{769D7BFC-5F2F-40C3-950C-2E159D71927D}" type="presParOf" srcId="{62F038DE-681F-4440-821C-8C032AC83E1F}" destId="{26AD24C6-D59C-4BB5-86AA-ECE156675AF8}" srcOrd="2" destOrd="0" presId="urn:microsoft.com/office/officeart/2008/layout/AlternatingHexagons"/>
    <dgm:cxn modelId="{1E6AA93D-A38A-46F2-86E6-02C55FCBAD51}" type="presParOf" srcId="{62F038DE-681F-4440-821C-8C032AC83E1F}" destId="{B94BC3B8-2EBA-497E-8A33-46F1B497BDE3}" srcOrd="3" destOrd="0" presId="urn:microsoft.com/office/officeart/2008/layout/AlternatingHexagons"/>
    <dgm:cxn modelId="{9BF2B815-ACD6-4103-9BB7-76F59F859468}" type="presParOf" srcId="{62F038DE-681F-4440-821C-8C032AC83E1F}" destId="{ED77ABAF-B1D4-47F9-9517-9425C03C669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48F65-F59C-48AC-9739-27560294B39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AE48DE-E4AA-4BD3-8481-96D898FE6071}">
      <dgm:prSet phldrT="[Text]"/>
      <dgm:spPr>
        <a:solidFill>
          <a:srgbClr val="8CC63F">
            <a:alpha val="50000"/>
          </a:srgbClr>
        </a:solidFill>
      </dgm:spPr>
      <dgm:t>
        <a:bodyPr/>
        <a:lstStyle/>
        <a:p>
          <a:r>
            <a:rPr lang="en-GB" dirty="0">
              <a:latin typeface="Gotham Bold"/>
              <a:cs typeface="Gotham Medium" pitchFamily="50" charset="0"/>
            </a:rPr>
            <a:t>Secondary Infertility</a:t>
          </a:r>
        </a:p>
      </dgm:t>
    </dgm:pt>
    <dgm:pt modelId="{E7E6E143-4D77-4037-A42D-2091597881B6}" type="parTrans" cxnId="{546C3E37-921B-48B4-BFD8-C551458A9756}">
      <dgm:prSet/>
      <dgm:spPr/>
      <dgm:t>
        <a:bodyPr/>
        <a:lstStyle/>
        <a:p>
          <a:endParaRPr lang="en-GB"/>
        </a:p>
      </dgm:t>
    </dgm:pt>
    <dgm:pt modelId="{8432ED8A-DDF9-41C1-A532-95CEE6D7157A}" type="sibTrans" cxnId="{546C3E37-921B-48B4-BFD8-C551458A9756}">
      <dgm:prSet/>
      <dgm:spPr/>
      <dgm:t>
        <a:bodyPr/>
        <a:lstStyle/>
        <a:p>
          <a:endParaRPr lang="en-GB"/>
        </a:p>
      </dgm:t>
    </dgm:pt>
    <dgm:pt modelId="{3F179019-E8FA-4958-B8DC-5F1AB89A8638}">
      <dgm:prSet phldrT="[Text]"/>
      <dgm:spPr>
        <a:solidFill>
          <a:srgbClr val="8CC63F">
            <a:alpha val="50000"/>
          </a:srgbClr>
        </a:solidFill>
      </dgm:spPr>
      <dgm:t>
        <a:bodyPr/>
        <a:lstStyle/>
        <a:p>
          <a:r>
            <a:rPr lang="en-GB" dirty="0">
              <a:latin typeface="Gotham Bold"/>
              <a:cs typeface="Gotham Light" pitchFamily="50" charset="0"/>
            </a:rPr>
            <a:t>People often say nothing</a:t>
          </a:r>
        </a:p>
      </dgm:t>
    </dgm:pt>
    <dgm:pt modelId="{C855B330-0CFD-49E7-946C-FCFE80D15FA8}" type="parTrans" cxnId="{77843E8C-0A42-49B1-8856-41D79C274DBB}">
      <dgm:prSet/>
      <dgm:spPr/>
      <dgm:t>
        <a:bodyPr/>
        <a:lstStyle/>
        <a:p>
          <a:endParaRPr lang="en-GB"/>
        </a:p>
      </dgm:t>
    </dgm:pt>
    <dgm:pt modelId="{F092B5BA-E196-4726-B4B6-9AEEC4E268F5}" type="sibTrans" cxnId="{77843E8C-0A42-49B1-8856-41D79C274DBB}">
      <dgm:prSet/>
      <dgm:spPr/>
      <dgm:t>
        <a:bodyPr/>
        <a:lstStyle/>
        <a:p>
          <a:endParaRPr lang="en-GB"/>
        </a:p>
      </dgm:t>
    </dgm:pt>
    <dgm:pt modelId="{EDFDC850-8C4B-4F1E-A0E4-2273584CD236}">
      <dgm:prSet phldrT="[Text]"/>
      <dgm:spPr>
        <a:solidFill>
          <a:srgbClr val="8CC63F">
            <a:alpha val="50000"/>
          </a:srgbClr>
        </a:solidFill>
      </dgm:spPr>
      <dgm:t>
        <a:bodyPr/>
        <a:lstStyle/>
        <a:p>
          <a:r>
            <a:rPr lang="en-GB" dirty="0">
              <a:latin typeface="Gotham Bold"/>
            </a:rPr>
            <a:t>Infertility PTSD</a:t>
          </a:r>
        </a:p>
      </dgm:t>
    </dgm:pt>
    <dgm:pt modelId="{929AABE1-4588-49EF-8563-49C2542AE0AF}" type="parTrans" cxnId="{53C880DF-2E3E-4E35-ACB9-F5C8BE754C41}">
      <dgm:prSet/>
      <dgm:spPr/>
      <dgm:t>
        <a:bodyPr/>
        <a:lstStyle/>
        <a:p>
          <a:endParaRPr lang="en-GB"/>
        </a:p>
      </dgm:t>
    </dgm:pt>
    <dgm:pt modelId="{DCA63D4E-20F7-4308-97AA-0AB0F3B51F38}" type="sibTrans" cxnId="{53C880DF-2E3E-4E35-ACB9-F5C8BE754C41}">
      <dgm:prSet/>
      <dgm:spPr/>
      <dgm:t>
        <a:bodyPr/>
        <a:lstStyle/>
        <a:p>
          <a:endParaRPr lang="en-GB"/>
        </a:p>
      </dgm:t>
    </dgm:pt>
    <dgm:pt modelId="{387E908A-FB0E-43BD-B76F-B24B18BD1DDF}">
      <dgm:prSet phldrT="[Text]"/>
      <dgm:spPr>
        <a:solidFill>
          <a:srgbClr val="8CC63F">
            <a:alpha val="50000"/>
          </a:srgbClr>
        </a:solidFill>
      </dgm:spPr>
      <dgm:t>
        <a:bodyPr/>
        <a:lstStyle/>
        <a:p>
          <a:r>
            <a:rPr lang="en-GB" dirty="0">
              <a:latin typeface="Gotham Bold"/>
            </a:rPr>
            <a:t>Well intentioned advice</a:t>
          </a:r>
        </a:p>
      </dgm:t>
    </dgm:pt>
    <dgm:pt modelId="{10416DFE-1CB7-42DB-9B8C-A82D6B83B2CC}" type="parTrans" cxnId="{5DB5A126-8F1E-4FBA-86A3-A8AD7320B974}">
      <dgm:prSet/>
      <dgm:spPr/>
      <dgm:t>
        <a:bodyPr/>
        <a:lstStyle/>
        <a:p>
          <a:endParaRPr lang="en-GB"/>
        </a:p>
      </dgm:t>
    </dgm:pt>
    <dgm:pt modelId="{216E8FE6-6E34-475F-B713-CAAAF968F633}" type="sibTrans" cxnId="{5DB5A126-8F1E-4FBA-86A3-A8AD7320B974}">
      <dgm:prSet/>
      <dgm:spPr/>
      <dgm:t>
        <a:bodyPr/>
        <a:lstStyle/>
        <a:p>
          <a:endParaRPr lang="en-GB"/>
        </a:p>
      </dgm:t>
    </dgm:pt>
    <dgm:pt modelId="{48AB83A0-1EC8-4028-92F3-1D06E2E706E4}" type="pres">
      <dgm:prSet presAssocID="{B8848F65-F59C-48AC-9739-27560294B393}" presName="Name0" presStyleCnt="0">
        <dgm:presLayoutVars>
          <dgm:dir/>
          <dgm:resizeHandles val="exact"/>
        </dgm:presLayoutVars>
      </dgm:prSet>
      <dgm:spPr/>
    </dgm:pt>
    <dgm:pt modelId="{E7D72480-CD71-4EB1-B036-B13045CA5E9E}" type="pres">
      <dgm:prSet presAssocID="{BEAE48DE-E4AA-4BD3-8481-96D898FE6071}" presName="Name5" presStyleLbl="vennNode1" presStyleIdx="0" presStyleCnt="4">
        <dgm:presLayoutVars>
          <dgm:bulletEnabled val="1"/>
        </dgm:presLayoutVars>
      </dgm:prSet>
      <dgm:spPr/>
    </dgm:pt>
    <dgm:pt modelId="{442CAAF5-C1DF-473E-A4ED-7B230CB18E95}" type="pres">
      <dgm:prSet presAssocID="{8432ED8A-DDF9-41C1-A532-95CEE6D7157A}" presName="space" presStyleCnt="0"/>
      <dgm:spPr/>
    </dgm:pt>
    <dgm:pt modelId="{28F19805-3533-4A36-BB23-09F0E5829DB8}" type="pres">
      <dgm:prSet presAssocID="{3F179019-E8FA-4958-B8DC-5F1AB89A8638}" presName="Name5" presStyleLbl="vennNode1" presStyleIdx="1" presStyleCnt="4">
        <dgm:presLayoutVars>
          <dgm:bulletEnabled val="1"/>
        </dgm:presLayoutVars>
      </dgm:prSet>
      <dgm:spPr/>
    </dgm:pt>
    <dgm:pt modelId="{5F4273E4-CCB9-4C4A-A341-490A6F6A744B}" type="pres">
      <dgm:prSet presAssocID="{F092B5BA-E196-4726-B4B6-9AEEC4E268F5}" presName="space" presStyleCnt="0"/>
      <dgm:spPr/>
    </dgm:pt>
    <dgm:pt modelId="{9A5625B5-F279-459A-B67F-99D6BA089A50}" type="pres">
      <dgm:prSet presAssocID="{EDFDC850-8C4B-4F1E-A0E4-2273584CD236}" presName="Name5" presStyleLbl="vennNode1" presStyleIdx="2" presStyleCnt="4">
        <dgm:presLayoutVars>
          <dgm:bulletEnabled val="1"/>
        </dgm:presLayoutVars>
      </dgm:prSet>
      <dgm:spPr/>
    </dgm:pt>
    <dgm:pt modelId="{A1D126F2-5078-4056-AC74-2745A4979228}" type="pres">
      <dgm:prSet presAssocID="{DCA63D4E-20F7-4308-97AA-0AB0F3B51F38}" presName="space" presStyleCnt="0"/>
      <dgm:spPr/>
    </dgm:pt>
    <dgm:pt modelId="{D0637E47-DE53-404A-A28F-3AD582634DF7}" type="pres">
      <dgm:prSet presAssocID="{387E908A-FB0E-43BD-B76F-B24B18BD1DDF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46BDA419-4E89-44AF-83D8-7F627D4062AA}" type="presOf" srcId="{B8848F65-F59C-48AC-9739-27560294B393}" destId="{48AB83A0-1EC8-4028-92F3-1D06E2E706E4}" srcOrd="0" destOrd="0" presId="urn:microsoft.com/office/officeart/2005/8/layout/venn3"/>
    <dgm:cxn modelId="{5DB5A126-8F1E-4FBA-86A3-A8AD7320B974}" srcId="{B8848F65-F59C-48AC-9739-27560294B393}" destId="{387E908A-FB0E-43BD-B76F-B24B18BD1DDF}" srcOrd="3" destOrd="0" parTransId="{10416DFE-1CB7-42DB-9B8C-A82D6B83B2CC}" sibTransId="{216E8FE6-6E34-475F-B713-CAAAF968F633}"/>
    <dgm:cxn modelId="{38C0992F-6212-4233-9417-6F1E398F44EE}" type="presOf" srcId="{EDFDC850-8C4B-4F1E-A0E4-2273584CD236}" destId="{9A5625B5-F279-459A-B67F-99D6BA089A50}" srcOrd="0" destOrd="0" presId="urn:microsoft.com/office/officeart/2005/8/layout/venn3"/>
    <dgm:cxn modelId="{546C3E37-921B-48B4-BFD8-C551458A9756}" srcId="{B8848F65-F59C-48AC-9739-27560294B393}" destId="{BEAE48DE-E4AA-4BD3-8481-96D898FE6071}" srcOrd="0" destOrd="0" parTransId="{E7E6E143-4D77-4037-A42D-2091597881B6}" sibTransId="{8432ED8A-DDF9-41C1-A532-95CEE6D7157A}"/>
    <dgm:cxn modelId="{64669070-3FB8-408A-9D57-C7FCB19002F1}" type="presOf" srcId="{3F179019-E8FA-4958-B8DC-5F1AB89A8638}" destId="{28F19805-3533-4A36-BB23-09F0E5829DB8}" srcOrd="0" destOrd="0" presId="urn:microsoft.com/office/officeart/2005/8/layout/venn3"/>
    <dgm:cxn modelId="{46D6898B-6F9C-48D8-9943-5C4AE6CCBB41}" type="presOf" srcId="{387E908A-FB0E-43BD-B76F-B24B18BD1DDF}" destId="{D0637E47-DE53-404A-A28F-3AD582634DF7}" srcOrd="0" destOrd="0" presId="urn:microsoft.com/office/officeart/2005/8/layout/venn3"/>
    <dgm:cxn modelId="{77843E8C-0A42-49B1-8856-41D79C274DBB}" srcId="{B8848F65-F59C-48AC-9739-27560294B393}" destId="{3F179019-E8FA-4958-B8DC-5F1AB89A8638}" srcOrd="1" destOrd="0" parTransId="{C855B330-0CFD-49E7-946C-FCFE80D15FA8}" sibTransId="{F092B5BA-E196-4726-B4B6-9AEEC4E268F5}"/>
    <dgm:cxn modelId="{4BEE2EB5-3D99-42B5-9607-EA8E9A1F3808}" type="presOf" srcId="{BEAE48DE-E4AA-4BD3-8481-96D898FE6071}" destId="{E7D72480-CD71-4EB1-B036-B13045CA5E9E}" srcOrd="0" destOrd="0" presId="urn:microsoft.com/office/officeart/2005/8/layout/venn3"/>
    <dgm:cxn modelId="{53C880DF-2E3E-4E35-ACB9-F5C8BE754C41}" srcId="{B8848F65-F59C-48AC-9739-27560294B393}" destId="{EDFDC850-8C4B-4F1E-A0E4-2273584CD236}" srcOrd="2" destOrd="0" parTransId="{929AABE1-4588-49EF-8563-49C2542AE0AF}" sibTransId="{DCA63D4E-20F7-4308-97AA-0AB0F3B51F38}"/>
    <dgm:cxn modelId="{84377B51-F4EE-4724-BCAC-B32BFDE4FD39}" type="presParOf" srcId="{48AB83A0-1EC8-4028-92F3-1D06E2E706E4}" destId="{E7D72480-CD71-4EB1-B036-B13045CA5E9E}" srcOrd="0" destOrd="0" presId="urn:microsoft.com/office/officeart/2005/8/layout/venn3"/>
    <dgm:cxn modelId="{BD9CCD00-D12C-44C3-9993-A3EF9BA97DD5}" type="presParOf" srcId="{48AB83A0-1EC8-4028-92F3-1D06E2E706E4}" destId="{442CAAF5-C1DF-473E-A4ED-7B230CB18E95}" srcOrd="1" destOrd="0" presId="urn:microsoft.com/office/officeart/2005/8/layout/venn3"/>
    <dgm:cxn modelId="{738278D8-8FE5-46B0-8F70-054D862C413E}" type="presParOf" srcId="{48AB83A0-1EC8-4028-92F3-1D06E2E706E4}" destId="{28F19805-3533-4A36-BB23-09F0E5829DB8}" srcOrd="2" destOrd="0" presId="urn:microsoft.com/office/officeart/2005/8/layout/venn3"/>
    <dgm:cxn modelId="{4A446998-B5AB-46F2-85FB-4DB5616D6666}" type="presParOf" srcId="{48AB83A0-1EC8-4028-92F3-1D06E2E706E4}" destId="{5F4273E4-CCB9-4C4A-A341-490A6F6A744B}" srcOrd="3" destOrd="0" presId="urn:microsoft.com/office/officeart/2005/8/layout/venn3"/>
    <dgm:cxn modelId="{10B10A98-9F32-44A2-B9DA-4A3CF3AEB7BA}" type="presParOf" srcId="{48AB83A0-1EC8-4028-92F3-1D06E2E706E4}" destId="{9A5625B5-F279-459A-B67F-99D6BA089A50}" srcOrd="4" destOrd="0" presId="urn:microsoft.com/office/officeart/2005/8/layout/venn3"/>
    <dgm:cxn modelId="{18C57F32-6436-461D-AA5A-951B1479BEAB}" type="presParOf" srcId="{48AB83A0-1EC8-4028-92F3-1D06E2E706E4}" destId="{A1D126F2-5078-4056-AC74-2745A4979228}" srcOrd="5" destOrd="0" presId="urn:microsoft.com/office/officeart/2005/8/layout/venn3"/>
    <dgm:cxn modelId="{DF30EB06-5A91-43EF-8E0E-4D0096C2646E}" type="presParOf" srcId="{48AB83A0-1EC8-4028-92F3-1D06E2E706E4}" destId="{D0637E47-DE53-404A-A28F-3AD582634DF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A35A3-F916-45D2-AD45-6001BBAD4D69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1268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Natural Conception</a:t>
          </a:r>
        </a:p>
      </dsp:txBody>
      <dsp:txXfrm rot="-5400000">
        <a:off x="3909687" y="313106"/>
        <a:ext cx="1202866" cy="1382606"/>
      </dsp:txXfrm>
    </dsp:sp>
    <dsp:sp modelId="{5C686C0F-BE2C-477C-BF6E-7D57BEEAB6F6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4DF23-BD28-4D07-BB22-34E4F9E4D94B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1268F">
            <a:alpha val="6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IVF</a:t>
          </a:r>
        </a:p>
      </dsp:txBody>
      <dsp:txXfrm rot="-5400000">
        <a:off x="2022380" y="313106"/>
        <a:ext cx="1202866" cy="1382606"/>
      </dsp:txXfrm>
    </dsp:sp>
    <dsp:sp modelId="{79323DAA-F2AE-4C1D-B606-1ADFBFEABCE5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1268F">
            <a:alpha val="4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Egg Donation</a:t>
          </a:r>
        </a:p>
      </dsp:txBody>
      <dsp:txXfrm rot="-5400000">
        <a:off x="2962418" y="2018030"/>
        <a:ext cx="1202866" cy="1382606"/>
      </dsp:txXfrm>
    </dsp:sp>
    <dsp:sp modelId="{CF1A8D2E-B440-4D15-9851-7FF968272537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0F790-27A9-48C8-A20A-376C4BE7AC61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1268F">
            <a:alpha val="5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Adoption</a:t>
          </a:r>
        </a:p>
      </dsp:txBody>
      <dsp:txXfrm rot="-5400000">
        <a:off x="4849725" y="2018030"/>
        <a:ext cx="1202866" cy="1382606"/>
      </dsp:txXfrm>
    </dsp:sp>
    <dsp:sp modelId="{D9D052EE-D10F-46A2-9E26-0D641CD4AF31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1268F">
            <a:alpha val="7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Surrogacy</a:t>
          </a:r>
        </a:p>
      </dsp:txBody>
      <dsp:txXfrm rot="-5400000">
        <a:off x="3909687" y="3722953"/>
        <a:ext cx="1202866" cy="1382606"/>
      </dsp:txXfrm>
    </dsp:sp>
    <dsp:sp modelId="{59D150FC-BFE4-4287-84F6-32BE751D150F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7ABAF-B1D4-47F9-9517-9425C03C6699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1268F">
            <a:alpha val="8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Donor Insemination</a:t>
          </a:r>
        </a:p>
      </dsp:txBody>
      <dsp:txXfrm rot="-5400000">
        <a:off x="2022380" y="3722953"/>
        <a:ext cx="1202866" cy="1382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72480-CD71-4EB1-B036-B13045CA5E9E}">
      <dsp:nvSpPr>
        <dsp:cNvPr id="0" name=""/>
        <dsp:cNvSpPr/>
      </dsp:nvSpPr>
      <dsp:spPr>
        <a:xfrm>
          <a:off x="2381" y="1514739"/>
          <a:ext cx="2389187" cy="2389187"/>
        </a:xfrm>
        <a:prstGeom prst="ellipse">
          <a:avLst/>
        </a:prstGeom>
        <a:solidFill>
          <a:srgbClr val="8CC63F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24130" rIns="13148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Gotham Bold"/>
              <a:cs typeface="Gotham Medium" pitchFamily="50" charset="0"/>
            </a:rPr>
            <a:t>Secondary Infertility</a:t>
          </a:r>
        </a:p>
      </dsp:txBody>
      <dsp:txXfrm>
        <a:off x="352269" y="1864627"/>
        <a:ext cx="1689411" cy="1689411"/>
      </dsp:txXfrm>
    </dsp:sp>
    <dsp:sp modelId="{28F19805-3533-4A36-BB23-09F0E5829DB8}">
      <dsp:nvSpPr>
        <dsp:cNvPr id="0" name=""/>
        <dsp:cNvSpPr/>
      </dsp:nvSpPr>
      <dsp:spPr>
        <a:xfrm>
          <a:off x="1913731" y="1514739"/>
          <a:ext cx="2389187" cy="2389187"/>
        </a:xfrm>
        <a:prstGeom prst="ellipse">
          <a:avLst/>
        </a:prstGeom>
        <a:solidFill>
          <a:srgbClr val="8CC63F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24130" rIns="13148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Gotham Bold"/>
              <a:cs typeface="Gotham Light" pitchFamily="50" charset="0"/>
            </a:rPr>
            <a:t>People often say nothing</a:t>
          </a:r>
        </a:p>
      </dsp:txBody>
      <dsp:txXfrm>
        <a:off x="2263619" y="1864627"/>
        <a:ext cx="1689411" cy="1689411"/>
      </dsp:txXfrm>
    </dsp:sp>
    <dsp:sp modelId="{9A5625B5-F279-459A-B67F-99D6BA089A50}">
      <dsp:nvSpPr>
        <dsp:cNvPr id="0" name=""/>
        <dsp:cNvSpPr/>
      </dsp:nvSpPr>
      <dsp:spPr>
        <a:xfrm>
          <a:off x="3825081" y="1514739"/>
          <a:ext cx="2389187" cy="2389187"/>
        </a:xfrm>
        <a:prstGeom prst="ellipse">
          <a:avLst/>
        </a:prstGeom>
        <a:solidFill>
          <a:srgbClr val="8CC63F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24130" rIns="13148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Gotham Bold"/>
            </a:rPr>
            <a:t>Infertility PTSD</a:t>
          </a:r>
        </a:p>
      </dsp:txBody>
      <dsp:txXfrm>
        <a:off x="4174969" y="1864627"/>
        <a:ext cx="1689411" cy="1689411"/>
      </dsp:txXfrm>
    </dsp:sp>
    <dsp:sp modelId="{D0637E47-DE53-404A-A28F-3AD582634DF7}">
      <dsp:nvSpPr>
        <dsp:cNvPr id="0" name=""/>
        <dsp:cNvSpPr/>
      </dsp:nvSpPr>
      <dsp:spPr>
        <a:xfrm>
          <a:off x="5736431" y="1514739"/>
          <a:ext cx="2389187" cy="2389187"/>
        </a:xfrm>
        <a:prstGeom prst="ellipse">
          <a:avLst/>
        </a:prstGeom>
        <a:solidFill>
          <a:srgbClr val="8CC63F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485" tIns="24130" rIns="13148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Gotham Bold"/>
            </a:rPr>
            <a:t>Well intentioned advice</a:t>
          </a:r>
        </a:p>
      </dsp:txBody>
      <dsp:txXfrm>
        <a:off x="6086319" y="1864627"/>
        <a:ext cx="1689411" cy="1689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943C3-1A7D-424D-A26F-F7535C0E9FD0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C30F6-C19E-459F-BA40-E51091098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7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825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1C30F6-C19E-459F-BA40-E5109109817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42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1C30F6-C19E-459F-BA40-E510910981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34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5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584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1C30F6-C19E-459F-BA40-E5109109817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8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8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18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5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89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z="1800" dirty="0">
              <a:latin typeface="+mn-lt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1C30F6-C19E-459F-BA40-E5109109817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56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4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1C30F6-C19E-459F-BA40-E510910981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8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14E7C-CA6B-4736-83B1-8BEF003A15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2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_Awareness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550B7AAB-96DF-4DB4-8008-D4EBA1321E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015" y="0"/>
            <a:ext cx="1223603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DF29-9F98-4619-8916-436EA425BC12}" type="datetime1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VEVOX 175-821-660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1A4-3ACA-403B-8E05-7289189730F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79BE4D-0AB9-4DCC-98D3-4A577100CD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3143" y="1041808"/>
            <a:ext cx="7807943" cy="209341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  <a:lvl2pPr marL="414751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2pPr>
            <a:lvl3pPr marL="829502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3pPr>
            <a:lvl4pPr marL="1244253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4pPr>
            <a:lvl5pPr marL="1659004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7D9F3D1C-6530-4D02-AC70-BB7F940147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3143" y="4686502"/>
            <a:ext cx="7807943" cy="39516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304" spc="-83" baseline="0">
                <a:solidFill>
                  <a:srgbClr val="91278F"/>
                </a:solidFill>
                <a:latin typeface="Gotham Medium" pitchFamily="50" charset="0"/>
                <a:cs typeface="Gotham Medium" pitchFamily="50" charset="0"/>
              </a:defRPr>
            </a:lvl1pPr>
            <a:lvl2pPr marL="414751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2pPr>
            <a:lvl3pPr marL="829502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3pPr>
            <a:lvl4pPr marL="1244253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4pPr>
            <a:lvl5pPr marL="1659004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Name of presenter goes here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2E83E37-B832-49EE-9EF4-E003E5A294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143" y="5079618"/>
            <a:ext cx="7807943" cy="284129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481" spc="0" baseline="0">
                <a:solidFill>
                  <a:srgbClr val="482580"/>
                </a:solidFill>
                <a:latin typeface="Gotham Book" pitchFamily="50" charset="0"/>
                <a:cs typeface="Gotham Book" pitchFamily="50" charset="0"/>
              </a:defRPr>
            </a:lvl1pPr>
            <a:lvl2pPr marL="414751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2pPr>
            <a:lvl3pPr marL="829502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3pPr>
            <a:lvl4pPr marL="1244253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4pPr>
            <a:lvl5pPr marL="1659004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55F2A542-159A-4906-8260-0D39D3718A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3143" y="5437648"/>
            <a:ext cx="7807943" cy="195951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823" spc="0" baseline="0">
                <a:solidFill>
                  <a:srgbClr val="482580"/>
                </a:solidFill>
                <a:latin typeface="Gotham Book" pitchFamily="50" charset="0"/>
                <a:cs typeface="Gotham Book" pitchFamily="50" charset="0"/>
              </a:defRPr>
            </a:lvl1pPr>
            <a:lvl2pPr marL="414751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2pPr>
            <a:lvl3pPr marL="829502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3pPr>
            <a:lvl4pPr marL="1244253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4pPr>
            <a:lvl5pPr marL="1659004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416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Layout_Awareness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AC138E-FFEC-4E03-87C1-0EDAAAF38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1774" y="6154204"/>
            <a:ext cx="1559301" cy="43639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9420-77D8-4B57-B524-CC8E7FB80ED7}" type="datetime1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VEVOX 175-821-660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1A4-3ACA-403B-8E05-7289189730F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68B5C8B0-6420-484E-AB2A-252637EF93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3141" y="437625"/>
            <a:ext cx="11087935" cy="52906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3292" spc="-164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  <a:lvl2pPr marL="414751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2pPr>
            <a:lvl3pPr marL="829502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3pPr>
            <a:lvl4pPr marL="1244253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4pPr>
            <a:lvl5pPr marL="1659004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E6457F-1E5D-42A8-8598-79B55C81EAA0}"/>
              </a:ext>
            </a:extLst>
          </p:cNvPr>
          <p:cNvSpPr/>
          <p:nvPr/>
        </p:nvSpPr>
        <p:spPr>
          <a:xfrm>
            <a:off x="637210" y="903263"/>
            <a:ext cx="94707" cy="95361"/>
          </a:xfrm>
          <a:prstGeom prst="ellipse">
            <a:avLst/>
          </a:prstGeom>
          <a:solidFill>
            <a:srgbClr val="91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3B0D701-3D49-4B40-BD3A-E122EFDE6994}"/>
              </a:ext>
            </a:extLst>
          </p:cNvPr>
          <p:cNvSpPr/>
          <p:nvPr/>
        </p:nvSpPr>
        <p:spPr>
          <a:xfrm>
            <a:off x="807431" y="903263"/>
            <a:ext cx="94707" cy="95361"/>
          </a:xfrm>
          <a:prstGeom prst="ellipse">
            <a:avLst/>
          </a:prstGeom>
          <a:solidFill>
            <a:srgbClr val="007D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B020E3D-6F07-4962-9483-3548FADCC424}"/>
              </a:ext>
            </a:extLst>
          </p:cNvPr>
          <p:cNvSpPr/>
          <p:nvPr/>
        </p:nvSpPr>
        <p:spPr>
          <a:xfrm>
            <a:off x="977652" y="903263"/>
            <a:ext cx="94707" cy="95361"/>
          </a:xfrm>
          <a:prstGeom prst="ellipse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</p:spTree>
    <p:extLst>
      <p:ext uri="{BB962C8B-B14F-4D97-AF65-F5344CB8AC3E}">
        <p14:creationId xmlns:p14="http://schemas.microsoft.com/office/powerpoint/2010/main" val="104961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_Awareness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FC52-E0E9-4582-8E0A-D11F46A9794D}" type="datetime1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VEVOX 175-821-660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1A4-3ACA-403B-8E05-7289189730F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D2AFBE-4E2D-4C5B-AA9A-3A40C0BC6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1774" y="6154204"/>
            <a:ext cx="1559301" cy="43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0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Layout_Awareness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AC138E-FFEC-4E03-87C1-0EDAAAF38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1774" y="6154204"/>
            <a:ext cx="1559301" cy="43639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417B-1465-4703-81F2-955962FBBFA0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1A4-3ACA-403B-8E05-7289189730F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68B5C8B0-6420-484E-AB2A-252637EF93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3141" y="437625"/>
            <a:ext cx="11087935" cy="52906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3292" spc="-164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  <a:lvl2pPr marL="414751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2pPr>
            <a:lvl3pPr marL="829502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3pPr>
            <a:lvl4pPr marL="1244253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4pPr>
            <a:lvl5pPr marL="1659004" indent="0">
              <a:buNone/>
              <a:defRPr sz="4938" spc="-288" baseline="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E6457F-1E5D-42A8-8598-79B55C81EAA0}"/>
              </a:ext>
            </a:extLst>
          </p:cNvPr>
          <p:cNvSpPr/>
          <p:nvPr/>
        </p:nvSpPr>
        <p:spPr>
          <a:xfrm>
            <a:off x="637210" y="903263"/>
            <a:ext cx="94707" cy="95361"/>
          </a:xfrm>
          <a:prstGeom prst="ellipse">
            <a:avLst/>
          </a:prstGeom>
          <a:solidFill>
            <a:srgbClr val="91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3B0D701-3D49-4B40-BD3A-E122EFDE6994}"/>
              </a:ext>
            </a:extLst>
          </p:cNvPr>
          <p:cNvSpPr/>
          <p:nvPr/>
        </p:nvSpPr>
        <p:spPr>
          <a:xfrm>
            <a:off x="807431" y="903263"/>
            <a:ext cx="94707" cy="95361"/>
          </a:xfrm>
          <a:prstGeom prst="ellipse">
            <a:avLst/>
          </a:prstGeom>
          <a:solidFill>
            <a:srgbClr val="007D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B020E3D-6F07-4962-9483-3548FADCC424}"/>
              </a:ext>
            </a:extLst>
          </p:cNvPr>
          <p:cNvSpPr/>
          <p:nvPr/>
        </p:nvSpPr>
        <p:spPr>
          <a:xfrm>
            <a:off x="977652" y="903263"/>
            <a:ext cx="94707" cy="95361"/>
          </a:xfrm>
          <a:prstGeom prst="ellipse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</p:spTree>
    <p:extLst>
      <p:ext uri="{BB962C8B-B14F-4D97-AF65-F5344CB8AC3E}">
        <p14:creationId xmlns:p14="http://schemas.microsoft.com/office/powerpoint/2010/main" val="104961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7336" y="820886"/>
            <a:ext cx="10122912" cy="8698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410" y="1825625"/>
            <a:ext cx="10113839" cy="4201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6098" y="6205304"/>
            <a:ext cx="2039558" cy="45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3629" b="1" i="0" kern="1200">
          <a:solidFill>
            <a:srgbClr val="91278F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6" rtl="0" eaLnBrk="1" latinLnBrk="0" hangingPunct="1">
        <a:lnSpc>
          <a:spcPct val="90000"/>
        </a:lnSpc>
        <a:spcBef>
          <a:spcPts val="544"/>
        </a:spcBef>
        <a:spcAft>
          <a:spcPts val="272"/>
        </a:spcAft>
        <a:buFont typeface="Arial" panose="020B0604020202020204" pitchFamily="34" charset="0"/>
        <a:buNone/>
        <a:defRPr sz="2800" b="1" i="0" kern="1200">
          <a:solidFill>
            <a:schemeClr val="accent3"/>
          </a:solidFill>
          <a:latin typeface="Arial" charset="0"/>
          <a:ea typeface="Arial" charset="0"/>
          <a:cs typeface="Arial" charset="0"/>
        </a:defRPr>
      </a:lvl1pPr>
      <a:lvl2pPr marL="326592" indent="-326592" algn="l" defTabSz="914406" rtl="0" eaLnBrk="1" latinLnBrk="0" hangingPunct="1">
        <a:lnSpc>
          <a:spcPct val="90000"/>
        </a:lnSpc>
        <a:spcBef>
          <a:spcPts val="544"/>
        </a:spcBef>
        <a:spcAft>
          <a:spcPts val="272"/>
        </a:spcAft>
        <a:buFont typeface="Arial" panose="020B0604020202020204" pitchFamily="34" charset="0"/>
        <a:buNone/>
        <a:defRPr lang="en-US" sz="2268" b="0" i="0" kern="1200" dirty="0" smtClean="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2pPr>
      <a:lvl3pPr marL="326592" indent="-326592" algn="l" defTabSz="914406" rtl="0" eaLnBrk="1" latinLnBrk="0" hangingPunct="1">
        <a:lnSpc>
          <a:spcPct val="90000"/>
        </a:lnSpc>
        <a:spcBef>
          <a:spcPts val="544"/>
        </a:spcBef>
        <a:spcAft>
          <a:spcPts val="272"/>
        </a:spcAft>
        <a:buClr>
          <a:schemeClr val="accent1"/>
        </a:buClr>
        <a:buFont typeface="Arial" charset="0"/>
        <a:buChar char="•"/>
        <a:defRPr sz="2268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3pPr>
      <a:lvl4pPr marL="326592" indent="-326592" algn="l" defTabSz="914406" rtl="0" eaLnBrk="1" latinLnBrk="0" hangingPunct="1">
        <a:lnSpc>
          <a:spcPct val="90000"/>
        </a:lnSpc>
        <a:spcBef>
          <a:spcPts val="544"/>
        </a:spcBef>
        <a:spcAft>
          <a:spcPts val="272"/>
        </a:spcAft>
        <a:buFont typeface="Arial" panose="020B0604020202020204" pitchFamily="34" charset="0"/>
        <a:buNone/>
        <a:defRPr sz="1452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4pPr>
      <a:lvl5pPr marL="326592" indent="-326592" algn="l" defTabSz="914406" rtl="0" eaLnBrk="1" latinLnBrk="0" hangingPunct="1">
        <a:lnSpc>
          <a:spcPct val="90000"/>
        </a:lnSpc>
        <a:spcBef>
          <a:spcPts val="544"/>
        </a:spcBef>
        <a:spcAft>
          <a:spcPts val="272"/>
        </a:spcAft>
        <a:buClr>
          <a:schemeClr val="accent1"/>
        </a:buClr>
        <a:buFont typeface="Arial" panose="020B0604020202020204" pitchFamily="34" charset="0"/>
        <a:buChar char="•"/>
        <a:defRPr sz="1452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1">
          <p15:clr>
            <a:srgbClr val="F26B43"/>
          </p15:clr>
        </p15:guide>
        <p15:guide id="2" pos="567">
          <p15:clr>
            <a:srgbClr val="F26B43"/>
          </p15:clr>
        </p15:guide>
        <p15:guide id="3" pos="6154">
          <p15:clr>
            <a:srgbClr val="F26B43"/>
          </p15:clr>
        </p15:guide>
        <p15:guide id="4" pos="6389">
          <p15:clr>
            <a:srgbClr val="F26B43"/>
          </p15:clr>
        </p15:guide>
        <p15:guide id="5" orient="horz" pos="347">
          <p15:clr>
            <a:srgbClr val="F26B43"/>
          </p15:clr>
        </p15:guide>
        <p15:guide id="6" orient="horz" pos="570">
          <p15:clr>
            <a:srgbClr val="F26B43"/>
          </p15:clr>
        </p15:guide>
        <p15:guide id="7" orient="horz" pos="4185">
          <p15:clr>
            <a:srgbClr val="F26B43"/>
          </p15:clr>
        </p15:guide>
        <p15:guide id="8" orient="horz" pos="441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532F1-DCDE-44B0-A972-69DC0CCC0BB4}" type="datetime1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VEVOX 175-821-660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F1A4-3ACA-403B-8E05-728918973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89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417B-1465-4703-81F2-955962FBBFA0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F1A4-3ACA-403B-8E05-728918973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89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hyperlink" Target="https://fertilitynetworkuk.org/" TargetMode="External"/><Relationship Id="rId12" Type="http://schemas.openxmlformats.org/officeDocument/2006/relationships/image" Target="../media/image16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6" Type="http://schemas.openxmlformats.org/officeDocument/2006/relationships/hyperlink" Target="https://www.hfea.gov.uk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5" Type="http://schemas.openxmlformats.org/officeDocument/2006/relationships/hyperlink" Target="https://www.miscarriageassociation.org.uk/" TargetMode="External"/><Relationship Id="rId10" Type="http://schemas.openxmlformats.org/officeDocument/2006/relationships/hyperlink" Target="https://www.tommys.org/" TargetMode="External"/><Relationship Id="rId4" Type="http://schemas.openxmlformats.org/officeDocument/2006/relationships/image" Target="../media/image10.svg"/><Relationship Id="rId9" Type="http://schemas.openxmlformats.org/officeDocument/2006/relationships/image" Target="../media/image14.svg"/><Relationship Id="rId1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heena.patel@bwcharity.org.uk" TargetMode="External"/><Relationship Id="rId3" Type="http://schemas.openxmlformats.org/officeDocument/2006/relationships/hyperlink" Target="http://www.bwcharity.org.uk/" TargetMode="External"/><Relationship Id="rId7" Type="http://schemas.openxmlformats.org/officeDocument/2006/relationships/hyperlink" Target="https://eu1.hubs.ly/y0Gqg8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u1.hubs.ly/y0Gqb90" TargetMode="External"/><Relationship Id="rId3" Type="http://schemas.openxmlformats.org/officeDocument/2006/relationships/hyperlink" Target="https://eu1.hubs.ly/y0Gqgx0" TargetMode="External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1.hubs.ly/y0RN9D0" TargetMode="External"/><Relationship Id="rId11" Type="http://schemas.openxmlformats.org/officeDocument/2006/relationships/hyperlink" Target="https://eu1.hubs.ly/y0RN7N0" TargetMode="External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03A71B-CDE8-4559-B50E-1C461BD9C0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42481" y="1996561"/>
            <a:ext cx="7807943" cy="2093413"/>
          </a:xfrm>
        </p:spPr>
        <p:txBody>
          <a:bodyPr/>
          <a:lstStyle/>
          <a:p>
            <a:r>
              <a:rPr lang="en-GB" sz="4900">
                <a:latin typeface="Gotham Bold"/>
              </a:rPr>
              <a:t>Fertility &amp;</a:t>
            </a:r>
          </a:p>
          <a:p>
            <a:r>
              <a:rPr lang="en-GB" sz="4900">
                <a:solidFill>
                  <a:srgbClr val="482580"/>
                </a:solidFill>
                <a:latin typeface="Gotham Bold"/>
              </a:rPr>
              <a:t>Pregnancy loss</a:t>
            </a:r>
          </a:p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EEFA3-98AC-4F8A-9576-DCBB05A01A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42483" y="4684450"/>
            <a:ext cx="7807943" cy="395168"/>
          </a:xfrm>
        </p:spPr>
        <p:txBody>
          <a:bodyPr/>
          <a:lstStyle/>
          <a:p>
            <a:r>
              <a:rPr lang="en-GB" sz="2300">
                <a:latin typeface="Gotham Book"/>
              </a:rPr>
              <a:t>Heena Kang</a:t>
            </a:r>
            <a:endParaRPr lang="en-GB" dirty="0">
              <a:latin typeface="Gotham Book"/>
            </a:endParaRPr>
          </a:p>
          <a:p>
            <a:endParaRPr lang="en-GB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CF0E0-E133-415A-A9CE-920C1409D3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42482" y="5028763"/>
            <a:ext cx="7807943" cy="284129"/>
          </a:xfrm>
        </p:spPr>
        <p:txBody>
          <a:bodyPr/>
          <a:lstStyle/>
          <a:p>
            <a:r>
              <a:rPr lang="en-GB">
                <a:latin typeface="+mj-lt"/>
              </a:rPr>
              <a:t>Wellbeing</a:t>
            </a:r>
            <a:r>
              <a:rPr lang="en-GB"/>
              <a:t> Manager</a:t>
            </a:r>
          </a:p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282EC0-2B76-4A1B-B7B0-9255B69E1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4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4A1DD6-6B79-4F62-9810-58D7553A035A}"/>
              </a:ext>
            </a:extLst>
          </p:cNvPr>
          <p:cNvSpPr txBox="1"/>
          <p:nvPr/>
        </p:nvSpPr>
        <p:spPr>
          <a:xfrm>
            <a:off x="513141" y="1543419"/>
            <a:ext cx="7666763" cy="377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91268F"/>
                </a:solidFill>
                <a:latin typeface="Gotham Bold"/>
                <a:cs typeface="Gotham Light" pitchFamily="50" charset="0"/>
              </a:rPr>
              <a:t>1992</a:t>
            </a:r>
            <a:r>
              <a:rPr lang="en-GB" dirty="0">
                <a:solidFill>
                  <a:srgbClr val="91268F"/>
                </a:solidFill>
                <a:latin typeface="Gotham Bold"/>
                <a:cs typeface="Gotham Light" pitchFamily="50" charset="0"/>
              </a:rPr>
              <a:t> Pregnant Workers Directive </a:t>
            </a:r>
            <a:r>
              <a:rPr lang="en-GB" dirty="0">
                <a:latin typeface="Gotham Bold"/>
                <a:cs typeface="Gotham Light" pitchFamily="50" charset="0"/>
              </a:rPr>
              <a:t>– </a:t>
            </a:r>
            <a:r>
              <a:rPr lang="en-GB" b="1" dirty="0">
                <a:latin typeface="Gotham Bold"/>
                <a:cs typeface="Gotham Light" pitchFamily="50" charset="0"/>
              </a:rPr>
              <a:t>maternity</a:t>
            </a:r>
            <a:r>
              <a:rPr lang="en-GB" dirty="0">
                <a:latin typeface="Gotham Bold"/>
                <a:cs typeface="Gotham Light" pitchFamily="50" charset="0"/>
              </a:rPr>
              <a:t> leave</a:t>
            </a:r>
            <a:br>
              <a:rPr lang="en-GB" dirty="0">
                <a:latin typeface="Gotham Bold"/>
                <a:cs typeface="Gotham Light" pitchFamily="50" charset="0"/>
              </a:rPr>
            </a:br>
            <a:endParaRPr lang="en-GB" dirty="0">
              <a:latin typeface="Gotham Bold"/>
              <a:cs typeface="Gotham Light" pitchFamily="50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007DB8"/>
                </a:solidFill>
                <a:latin typeface="Gotham Bold"/>
                <a:cs typeface="Gotham Light" pitchFamily="50" charset="0"/>
              </a:rPr>
              <a:t>2002</a:t>
            </a:r>
            <a:r>
              <a:rPr lang="en-GB" dirty="0">
                <a:solidFill>
                  <a:srgbClr val="007DB8"/>
                </a:solidFill>
                <a:latin typeface="Gotham Bold"/>
                <a:cs typeface="Gotham Light" pitchFamily="50" charset="0"/>
              </a:rPr>
              <a:t> Employment Act </a:t>
            </a:r>
            <a:r>
              <a:rPr lang="en-GB" dirty="0">
                <a:latin typeface="Gotham Bold"/>
                <a:cs typeface="Gotham Light" pitchFamily="50" charset="0"/>
              </a:rPr>
              <a:t>– </a:t>
            </a:r>
            <a:r>
              <a:rPr lang="en-GB" b="1" dirty="0">
                <a:latin typeface="Gotham Bold"/>
                <a:cs typeface="Gotham Light" pitchFamily="50" charset="0"/>
              </a:rPr>
              <a:t>paternity </a:t>
            </a:r>
            <a:r>
              <a:rPr lang="en-GB" dirty="0">
                <a:latin typeface="Gotham Bold"/>
                <a:cs typeface="Gotham Light" pitchFamily="50" charset="0"/>
              </a:rPr>
              <a:t>and </a:t>
            </a:r>
            <a:r>
              <a:rPr lang="en-GB" b="1" dirty="0">
                <a:latin typeface="Gotham Bold"/>
                <a:cs typeface="Gotham Light" pitchFamily="50" charset="0"/>
              </a:rPr>
              <a:t>adoption</a:t>
            </a:r>
            <a:r>
              <a:rPr lang="en-GB" dirty="0">
                <a:latin typeface="Gotham Bold"/>
                <a:cs typeface="Gotham Light" pitchFamily="50" charset="0"/>
              </a:rPr>
              <a:t> leave</a:t>
            </a:r>
          </a:p>
          <a:p>
            <a:pPr>
              <a:lnSpc>
                <a:spcPct val="150000"/>
              </a:lnSpc>
            </a:pPr>
            <a:endParaRPr lang="en-GB" dirty="0">
              <a:latin typeface="Gotham Bold"/>
              <a:cs typeface="Gotham Light" pitchFamily="50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8CC63F"/>
                </a:solidFill>
                <a:latin typeface="Gotham Bold"/>
                <a:cs typeface="Gotham Light" pitchFamily="50" charset="0"/>
              </a:rPr>
              <a:t>2006 &amp; 2014 </a:t>
            </a:r>
            <a:r>
              <a:rPr lang="en-GB" dirty="0">
                <a:solidFill>
                  <a:srgbClr val="8CC63F"/>
                </a:solidFill>
                <a:latin typeface="Gotham Bold"/>
                <a:cs typeface="Gotham Light" pitchFamily="50" charset="0"/>
              </a:rPr>
              <a:t>Work And Families Act </a:t>
            </a:r>
            <a:r>
              <a:rPr lang="en-GB" dirty="0">
                <a:latin typeface="Gotham Bold"/>
                <a:cs typeface="Gotham Light" pitchFamily="50" charset="0"/>
              </a:rPr>
              <a:t>– statutory rights </a:t>
            </a:r>
            <a:r>
              <a:rPr lang="en-GB" b="1" dirty="0">
                <a:latin typeface="Gotham Bold"/>
                <a:cs typeface="Gotham Light" pitchFamily="50" charset="0"/>
              </a:rPr>
              <a:t>extended</a:t>
            </a:r>
          </a:p>
          <a:p>
            <a:pPr>
              <a:lnSpc>
                <a:spcPct val="150000"/>
              </a:lnSpc>
            </a:pPr>
            <a:endParaRPr lang="en-GB" dirty="0">
              <a:latin typeface="Gotham Bold"/>
              <a:cs typeface="Gotham Light" pitchFamily="50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91268F"/>
                </a:solidFill>
                <a:latin typeface="Gotham Bold"/>
                <a:cs typeface="Gotham Light" pitchFamily="50" charset="0"/>
              </a:rPr>
              <a:t>2019</a:t>
            </a:r>
            <a:r>
              <a:rPr lang="en-GB" dirty="0">
                <a:latin typeface="Gotham Bold"/>
                <a:cs typeface="Gotham Light" pitchFamily="50" charset="0"/>
              </a:rPr>
              <a:t> – </a:t>
            </a:r>
            <a:r>
              <a:rPr lang="en-GB" b="1" dirty="0">
                <a:latin typeface="Gotham Bold"/>
                <a:cs typeface="Gotham Light" pitchFamily="50" charset="0"/>
              </a:rPr>
              <a:t>Fertility benefits </a:t>
            </a:r>
            <a:r>
              <a:rPr lang="en-GB" dirty="0">
                <a:latin typeface="Gotham Bold"/>
                <a:cs typeface="Gotham Light" pitchFamily="50" charset="0"/>
              </a:rPr>
              <a:t>in the workplace</a:t>
            </a:r>
          </a:p>
          <a:p>
            <a:pPr>
              <a:lnSpc>
                <a:spcPct val="150000"/>
              </a:lnSpc>
            </a:pPr>
            <a:endParaRPr lang="en-GB" dirty="0">
              <a:latin typeface="Gotham Bold"/>
              <a:cs typeface="Gotham Light" pitchFamily="50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007DB8"/>
                </a:solidFill>
                <a:latin typeface="Gotham Bold"/>
                <a:cs typeface="Gotham Light" pitchFamily="50" charset="0"/>
              </a:rPr>
              <a:t>2021</a:t>
            </a:r>
            <a:r>
              <a:rPr lang="en-GB" dirty="0">
                <a:latin typeface="Gotham Bold"/>
                <a:cs typeface="Gotham Light" pitchFamily="50" charset="0"/>
              </a:rPr>
              <a:t> – </a:t>
            </a:r>
            <a:r>
              <a:rPr lang="en-GB" b="1" dirty="0">
                <a:latin typeface="Gotham Bold"/>
                <a:cs typeface="Gotham Light" pitchFamily="50" charset="0"/>
              </a:rPr>
              <a:t>Pregnancy loss policy </a:t>
            </a:r>
            <a:r>
              <a:rPr lang="en-GB" dirty="0">
                <a:latin typeface="Gotham Bold"/>
                <a:cs typeface="Gotham Light" pitchFamily="50" charset="0"/>
              </a:rPr>
              <a:t>in the workplace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8C2CE-6E9C-41F8-A4FA-F28129DDA7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57053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1A67E5-6325-4497-8FDA-25219993A3C4}"/>
              </a:ext>
            </a:extLst>
          </p:cNvPr>
          <p:cNvSpPr txBox="1"/>
          <p:nvPr/>
        </p:nvSpPr>
        <p:spPr>
          <a:xfrm>
            <a:off x="3046563" y="1659285"/>
            <a:ext cx="609887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0" i="0" dirty="0">
                <a:solidFill>
                  <a:srgbClr val="000000"/>
                </a:solidFill>
                <a:effectLst/>
                <a:latin typeface="Gotham Bold"/>
              </a:rPr>
              <a:t>“Women generally tended to suffer in</a:t>
            </a:r>
            <a:r>
              <a:rPr lang="en-GB" sz="3200" b="1" dirty="0">
                <a:solidFill>
                  <a:srgbClr val="000000"/>
                </a:solidFill>
                <a:effectLst/>
                <a:latin typeface="Gotham Bold"/>
              </a:rPr>
              <a:t> silence 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Gotham Bold"/>
              </a:rPr>
              <a:t>and </a:t>
            </a:r>
            <a:r>
              <a:rPr lang="en-GB" sz="3200" b="1" i="0" dirty="0">
                <a:solidFill>
                  <a:srgbClr val="000000"/>
                </a:solidFill>
                <a:effectLst/>
                <a:latin typeface="Gotham Bold"/>
              </a:rPr>
              <a:t>pretend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Gotham Bold"/>
              </a:rPr>
              <a:t> they had a stomach bug.</a:t>
            </a:r>
          </a:p>
          <a:p>
            <a:endParaRPr lang="en-GB" sz="3200" dirty="0">
              <a:solidFill>
                <a:srgbClr val="000000"/>
              </a:solidFill>
              <a:latin typeface="Gotham Bold"/>
            </a:endParaRPr>
          </a:p>
          <a:p>
            <a:r>
              <a:rPr lang="en-GB" sz="3200" b="0" i="0" dirty="0">
                <a:solidFill>
                  <a:srgbClr val="91268F"/>
                </a:solidFill>
                <a:effectLst/>
                <a:latin typeface="Gotham Bold"/>
              </a:rPr>
              <a:t>They would take time off and </a:t>
            </a:r>
            <a:r>
              <a:rPr lang="en-GB" sz="3200" b="1" i="0" dirty="0">
                <a:solidFill>
                  <a:srgbClr val="91268F"/>
                </a:solidFill>
                <a:effectLst/>
                <a:latin typeface="Gotham Bold"/>
              </a:rPr>
              <a:t>wouldn’t</a:t>
            </a:r>
            <a:r>
              <a:rPr lang="en-GB" sz="3200" b="0" i="0" dirty="0">
                <a:solidFill>
                  <a:srgbClr val="91268F"/>
                </a:solidFill>
                <a:effectLst/>
                <a:latin typeface="Gotham Bold"/>
              </a:rPr>
              <a:t> say what it was or get any </a:t>
            </a:r>
            <a:r>
              <a:rPr lang="en-GB" sz="3200" b="1" i="0" dirty="0">
                <a:solidFill>
                  <a:srgbClr val="91268F"/>
                </a:solidFill>
                <a:effectLst/>
                <a:latin typeface="Gotham Bold"/>
              </a:rPr>
              <a:t>support</a:t>
            </a:r>
            <a:r>
              <a:rPr lang="en-GB" sz="3200" b="0" i="0" dirty="0">
                <a:solidFill>
                  <a:srgbClr val="91268F"/>
                </a:solidFill>
                <a:effectLst/>
                <a:latin typeface="Gotham Bold"/>
              </a:rPr>
              <a:t>.” </a:t>
            </a:r>
            <a:r>
              <a:rPr lang="en-GB" sz="1200" b="0" i="0" dirty="0">
                <a:solidFill>
                  <a:srgbClr val="91268F"/>
                </a:solidFill>
                <a:effectLst/>
                <a:latin typeface="Gotham Light" pitchFamily="50" charset="0"/>
                <a:cs typeface="Gotham Light" pitchFamily="50" charset="0"/>
              </a:rPr>
              <a:t>Channel 4</a:t>
            </a:r>
            <a:endParaRPr lang="en-GB" dirty="0">
              <a:solidFill>
                <a:srgbClr val="91268F"/>
              </a:solidFill>
              <a:latin typeface="Gotham Light" pitchFamily="50" charset="0"/>
              <a:cs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90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 hidden="1">
            <a:extLst>
              <a:ext uri="{FF2B5EF4-FFF2-40B4-BE49-F238E27FC236}">
                <a16:creationId xmlns:a16="http://schemas.microsoft.com/office/drawing/2014/main" id="{85A94978-939C-4503-9D17-033B627F1933}"/>
              </a:ext>
            </a:extLst>
          </p:cNvPr>
          <p:cNvGrpSpPr/>
          <p:nvPr/>
        </p:nvGrpSpPr>
        <p:grpSpPr>
          <a:xfrm>
            <a:off x="4787858" y="2140277"/>
            <a:ext cx="2848069" cy="1767817"/>
            <a:chOff x="3756343" y="1767840"/>
            <a:chExt cx="3460774" cy="2594152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7B41B5D-D787-417F-8B91-9D93E959CE95}"/>
                </a:ext>
              </a:extLst>
            </p:cNvPr>
            <p:cNvCxnSpPr>
              <a:cxnSpLocks/>
            </p:cNvCxnSpPr>
            <p:nvPr/>
          </p:nvCxnSpPr>
          <p:spPr>
            <a:xfrm>
              <a:off x="3756343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BAC88B2-1F6F-42D1-AC77-59F2FD7B1722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17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Graphic 3">
            <a:extLst>
              <a:ext uri="{FF2B5EF4-FFF2-40B4-BE49-F238E27FC236}">
                <a16:creationId xmlns:a16="http://schemas.microsoft.com/office/drawing/2014/main" id="{1D048B32-47E9-45FC-A2B2-D651BABE8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6473" y="3927177"/>
            <a:ext cx="63582" cy="508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BF983-AECE-4A0E-A29E-66B7D2AFAE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Support</a:t>
            </a:r>
          </a:p>
          <a:p>
            <a:endParaRPr lang="en-GB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0B6CE97-0AC9-4075-86C0-E793D022AD5F}"/>
              </a:ext>
            </a:extLst>
          </p:cNvPr>
          <p:cNvGrpSpPr/>
          <p:nvPr/>
        </p:nvGrpSpPr>
        <p:grpSpPr>
          <a:xfrm>
            <a:off x="2007910" y="4330588"/>
            <a:ext cx="3224743" cy="1311628"/>
            <a:chOff x="7289746" y="4128701"/>
            <a:chExt cx="3224743" cy="131162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2702570-821A-4092-B427-48D180BB77EE}"/>
                </a:ext>
              </a:extLst>
            </p:cNvPr>
            <p:cNvSpPr txBox="1"/>
            <p:nvPr/>
          </p:nvSpPr>
          <p:spPr>
            <a:xfrm>
              <a:off x="7353693" y="5165638"/>
              <a:ext cx="3096847" cy="274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1481" spc="0" dirty="0">
                  <a:solidFill>
                    <a:srgbClr val="007DB8"/>
                  </a:solidFill>
                  <a:latin typeface="Gotham Light" pitchFamily="50" charset="0"/>
                  <a:cs typeface="Gotham Light" pitchFamily="50" charset="0"/>
                </a:rPr>
                <a:t>https://www.bpas.org/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2631F14-D4BB-4D34-A2C8-0D74F591CD82}"/>
                </a:ext>
              </a:extLst>
            </p:cNvPr>
            <p:cNvSpPr txBox="1"/>
            <p:nvPr/>
          </p:nvSpPr>
          <p:spPr>
            <a:xfrm>
              <a:off x="7289746" y="4514983"/>
              <a:ext cx="3224743" cy="659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2304" spc="-83" dirty="0">
                  <a:latin typeface="Gotham Medium" pitchFamily="50" charset="0"/>
                  <a:cs typeface="Gotham Medium" pitchFamily="50" charset="0"/>
                </a:rPr>
                <a:t>British Pregnancy Advisory Service</a:t>
              </a:r>
            </a:p>
          </p:txBody>
        </p:sp>
        <p:pic>
          <p:nvPicPr>
            <p:cNvPr id="62" name="Picture 61" descr="Information with solid fill">
              <a:extLst>
                <a:ext uri="{FF2B5EF4-FFF2-40B4-BE49-F238E27FC236}">
                  <a16:creationId xmlns:a16="http://schemas.microsoft.com/office/drawing/2014/main" id="{E8ECFF77-D407-42A1-8B72-141025886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759801" y="4128701"/>
              <a:ext cx="391231" cy="391231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23B0FF-EE88-24AB-9DD4-2090BFF23FF0}"/>
              </a:ext>
            </a:extLst>
          </p:cNvPr>
          <p:cNvGrpSpPr/>
          <p:nvPr/>
        </p:nvGrpSpPr>
        <p:grpSpPr>
          <a:xfrm>
            <a:off x="549393" y="1832316"/>
            <a:ext cx="3294148" cy="1176796"/>
            <a:chOff x="1672151" y="2107726"/>
            <a:chExt cx="3294148" cy="117679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16A07CD-542C-DF6E-6BBA-9B457BF63B49}"/>
                </a:ext>
              </a:extLst>
            </p:cNvPr>
            <p:cNvGrpSpPr/>
            <p:nvPr/>
          </p:nvGrpSpPr>
          <p:grpSpPr>
            <a:xfrm>
              <a:off x="1672151" y="2594793"/>
              <a:ext cx="3294148" cy="689729"/>
              <a:chOff x="1672151" y="2594793"/>
              <a:chExt cx="3294148" cy="689729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9BC5AD-B871-1387-C95A-80C4784D5AB4}"/>
                  </a:ext>
                </a:extLst>
              </p:cNvPr>
              <p:cNvSpPr txBox="1"/>
              <p:nvPr/>
            </p:nvSpPr>
            <p:spPr>
              <a:xfrm>
                <a:off x="2033802" y="2594793"/>
                <a:ext cx="2599863" cy="376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6000" spc="-350">
                    <a:solidFill>
                      <a:srgbClr val="91278F"/>
                    </a:solidFill>
                    <a:latin typeface="Gotham Bold" pitchFamily="50" charset="0"/>
                    <a:cs typeface="Gotham Bold" pitchFamily="50" charset="0"/>
                  </a:defRPr>
                </a:lvl1pPr>
              </a:lstStyle>
              <a:p>
                <a:pPr algn="ctr"/>
                <a:r>
                  <a:rPr lang="en-GB" sz="2304" spc="-83" dirty="0">
                    <a:latin typeface="Gotham Medium" pitchFamily="50" charset="0"/>
                    <a:cs typeface="Gotham Medium" pitchFamily="50" charset="0"/>
                  </a:rPr>
                  <a:t>Fertility Network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E8C9513-9202-366F-F5A2-E99EE28EF920}"/>
                  </a:ext>
                </a:extLst>
              </p:cNvPr>
              <p:cNvSpPr txBox="1"/>
              <p:nvPr/>
            </p:nvSpPr>
            <p:spPr>
              <a:xfrm>
                <a:off x="1672151" y="2989569"/>
                <a:ext cx="3294148" cy="29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6000" spc="-350">
                    <a:solidFill>
                      <a:srgbClr val="91278F"/>
                    </a:solidFill>
                    <a:latin typeface="Gotham Bold" pitchFamily="50" charset="0"/>
                    <a:cs typeface="Gotham Bold" pitchFamily="50" charset="0"/>
                  </a:defRPr>
                </a:lvl1pPr>
              </a:lstStyle>
              <a:p>
                <a:pPr algn="ctr"/>
                <a:r>
                  <a:rPr lang="en-GB" sz="1646" spc="0" dirty="0">
                    <a:solidFill>
                      <a:srgbClr val="007DB8"/>
                    </a:solidFill>
                    <a:latin typeface="Gotham Light" pitchFamily="50" charset="0"/>
                    <a:cs typeface="Gotham Light" pitchFamily="50" charset="0"/>
                    <a:hlinkClick r:id="rId7"/>
                  </a:rPr>
                  <a:t>https://fertilitynetworkuk.org/</a:t>
                </a:r>
                <a:endParaRPr lang="en-GB" sz="1646" spc="0" dirty="0">
                  <a:solidFill>
                    <a:srgbClr val="007DB8"/>
                  </a:solidFill>
                  <a:latin typeface="Gotham Light" pitchFamily="50" charset="0"/>
                  <a:cs typeface="Gotham Light" pitchFamily="50" charset="0"/>
                </a:endParaRPr>
              </a:p>
            </p:txBody>
          </p:sp>
        </p:grpSp>
        <p:pic>
          <p:nvPicPr>
            <p:cNvPr id="11" name="Graphic 10" descr="Cycle with people with solid fill">
              <a:extLst>
                <a:ext uri="{FF2B5EF4-FFF2-40B4-BE49-F238E27FC236}">
                  <a16:creationId xmlns:a16="http://schemas.microsoft.com/office/drawing/2014/main" id="{22A367E4-9077-368D-7BED-353FF796E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130668" y="2107726"/>
              <a:ext cx="457197" cy="457197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2E9373-8F10-14E6-5497-366C20D76BD5}"/>
              </a:ext>
            </a:extLst>
          </p:cNvPr>
          <p:cNvGrpSpPr/>
          <p:nvPr/>
        </p:nvGrpSpPr>
        <p:grpSpPr>
          <a:xfrm>
            <a:off x="4465873" y="1894588"/>
            <a:ext cx="3092247" cy="1123077"/>
            <a:chOff x="7363738" y="2197994"/>
            <a:chExt cx="3092247" cy="112307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D89196-3F0C-F32A-C975-E01D05CA373C}"/>
                </a:ext>
              </a:extLst>
            </p:cNvPr>
            <p:cNvSpPr txBox="1"/>
            <p:nvPr/>
          </p:nvSpPr>
          <p:spPr>
            <a:xfrm>
              <a:off x="8013694" y="2594793"/>
              <a:ext cx="1961497" cy="37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2304" spc="-83">
                  <a:latin typeface="Gotham Medium" pitchFamily="50" charset="0"/>
                  <a:cs typeface="Gotham Medium" pitchFamily="50" charset="0"/>
                </a:rPr>
                <a:t>Tommy’s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EAF9E5-45EF-AA17-D03A-4E4A08CCE647}"/>
                </a:ext>
              </a:extLst>
            </p:cNvPr>
            <p:cNvSpPr txBox="1"/>
            <p:nvPr/>
          </p:nvSpPr>
          <p:spPr>
            <a:xfrm>
              <a:off x="7363738" y="3026118"/>
              <a:ext cx="3092247" cy="294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1646" spc="0">
                  <a:solidFill>
                    <a:srgbClr val="007DB8"/>
                  </a:solidFill>
                  <a:latin typeface="Gotham Light" pitchFamily="50" charset="0"/>
                  <a:cs typeface="Gotham Light" pitchFamily="50" charset="0"/>
                  <a:hlinkClick r:id="rId10"/>
                </a:rPr>
                <a:t>https://www.tommys.org/</a:t>
              </a:r>
              <a:endParaRPr lang="en-GB" sz="1646" spc="0">
                <a:solidFill>
                  <a:srgbClr val="007DB8"/>
                </a:solidFill>
                <a:latin typeface="Gotham Light" pitchFamily="50" charset="0"/>
                <a:cs typeface="Gotham Light" pitchFamily="50" charset="0"/>
              </a:endParaRPr>
            </a:p>
          </p:txBody>
        </p:sp>
        <p:pic>
          <p:nvPicPr>
            <p:cNvPr id="19" name="Picture 7" descr="Chat bubble with solid fill">
              <a:extLst>
                <a:ext uri="{FF2B5EF4-FFF2-40B4-BE49-F238E27FC236}">
                  <a16:creationId xmlns:a16="http://schemas.microsoft.com/office/drawing/2014/main" id="{2CA7BC06-0B47-389B-B246-5D9A44D95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8719990" y="2197994"/>
              <a:ext cx="406133" cy="406133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406400-6AD3-C228-14FA-27334C913648}"/>
              </a:ext>
            </a:extLst>
          </p:cNvPr>
          <p:cNvGrpSpPr/>
          <p:nvPr/>
        </p:nvGrpSpPr>
        <p:grpSpPr>
          <a:xfrm>
            <a:off x="7831288" y="1894588"/>
            <a:ext cx="3975626" cy="1215149"/>
            <a:chOff x="1345923" y="4200143"/>
            <a:chExt cx="3975626" cy="121514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237C47-F0C8-9440-758E-4E4B8189E830}"/>
                </a:ext>
              </a:extLst>
            </p:cNvPr>
            <p:cNvSpPr txBox="1"/>
            <p:nvPr/>
          </p:nvSpPr>
          <p:spPr>
            <a:xfrm>
              <a:off x="1345923" y="4563028"/>
              <a:ext cx="3975626" cy="37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2304" spc="-83" dirty="0">
                  <a:latin typeface="Gotham Medium" pitchFamily="50" charset="0"/>
                  <a:cs typeface="Gotham Medium" pitchFamily="50" charset="0"/>
                </a:rPr>
                <a:t>Miscarriage Association</a:t>
              </a:r>
            </a:p>
          </p:txBody>
        </p:sp>
        <p:pic>
          <p:nvPicPr>
            <p:cNvPr id="22" name="Picture 7" descr="Receiver with solid fill">
              <a:extLst>
                <a:ext uri="{FF2B5EF4-FFF2-40B4-BE49-F238E27FC236}">
                  <a16:creationId xmlns:a16="http://schemas.microsoft.com/office/drawing/2014/main" id="{5BDB8941-18B7-4F2D-C5AD-D286FE1F8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3130668" y="4200143"/>
              <a:ext cx="304510" cy="30451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180D063-EC2D-F74E-F344-68D8D2F3980F}"/>
                </a:ext>
              </a:extLst>
            </p:cNvPr>
            <p:cNvSpPr txBox="1"/>
            <p:nvPr/>
          </p:nvSpPr>
          <p:spPr>
            <a:xfrm>
              <a:off x="2062808" y="4958307"/>
              <a:ext cx="2541850" cy="456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1481" spc="0">
                  <a:solidFill>
                    <a:srgbClr val="007DB8"/>
                  </a:solidFill>
                  <a:latin typeface="Gotham Light" pitchFamily="50" charset="0"/>
                  <a:cs typeface="Gotham Light" pitchFamily="50" charset="0"/>
                  <a:hlinkClick r:id="rId15"/>
                </a:rPr>
                <a:t>https://www.miscarriageassociation.org.uk/</a:t>
              </a:r>
              <a:r>
                <a:rPr lang="en-GB" sz="1481" spc="0">
                  <a:solidFill>
                    <a:srgbClr val="007DB8"/>
                  </a:solidFill>
                  <a:latin typeface="Gotham Light" pitchFamily="50" charset="0"/>
                  <a:cs typeface="Gotham Light" pitchFamily="50" charset="0"/>
                </a:rPr>
                <a:t>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80447A-D543-853C-A6E7-DBE27D7B03CB}"/>
              </a:ext>
            </a:extLst>
          </p:cNvPr>
          <p:cNvGrpSpPr/>
          <p:nvPr/>
        </p:nvGrpSpPr>
        <p:grpSpPr>
          <a:xfrm>
            <a:off x="7023297" y="4330588"/>
            <a:ext cx="3224743" cy="1075533"/>
            <a:chOff x="7310686" y="4149704"/>
            <a:chExt cx="3224743" cy="107553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FC62C5C-D1E5-EB0E-725C-E003D020EF45}"/>
                </a:ext>
              </a:extLst>
            </p:cNvPr>
            <p:cNvSpPr txBox="1"/>
            <p:nvPr/>
          </p:nvSpPr>
          <p:spPr>
            <a:xfrm>
              <a:off x="7363738" y="4950546"/>
              <a:ext cx="3006669" cy="274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1481" spc="0" dirty="0">
                  <a:solidFill>
                    <a:srgbClr val="007DB8"/>
                  </a:solidFill>
                  <a:latin typeface="Gotham Light" pitchFamily="50" charset="0"/>
                  <a:cs typeface="Gotham Light" pitchFamily="50" charset="0"/>
                  <a:hlinkClick r:id="rId16"/>
                </a:rPr>
                <a:t>https://www.hfea.gov.uk/</a:t>
              </a:r>
              <a:endParaRPr lang="en-GB" sz="1481" spc="0" dirty="0">
                <a:solidFill>
                  <a:srgbClr val="007DB8"/>
                </a:solidFill>
                <a:latin typeface="Gotham Light" pitchFamily="50" charset="0"/>
                <a:cs typeface="Gotham Light" pitchFamily="50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E7716BF-F1F8-0A90-5CAE-3FDDF282B728}"/>
                </a:ext>
              </a:extLst>
            </p:cNvPr>
            <p:cNvSpPr txBox="1"/>
            <p:nvPr/>
          </p:nvSpPr>
          <p:spPr>
            <a:xfrm>
              <a:off x="7310686" y="4570903"/>
              <a:ext cx="3224743" cy="37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algn="ctr"/>
              <a:r>
                <a:rPr lang="en-GB" sz="2304" spc="-83" dirty="0">
                  <a:latin typeface="Gotham Medium" pitchFamily="50" charset="0"/>
                  <a:cs typeface="Gotham Medium" pitchFamily="50" charset="0"/>
                </a:rPr>
                <a:t>HFEA</a:t>
              </a:r>
            </a:p>
          </p:txBody>
        </p:sp>
        <p:pic>
          <p:nvPicPr>
            <p:cNvPr id="37" name="Picture 36" descr="A picture containing large, window, light&#10;&#10;Description automatically generated">
              <a:extLst>
                <a:ext uri="{FF2B5EF4-FFF2-40B4-BE49-F238E27FC236}">
                  <a16:creationId xmlns:a16="http://schemas.microsoft.com/office/drawing/2014/main" id="{D7A9A26D-4BFF-3473-484B-7B02AA748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794" y="4149704"/>
              <a:ext cx="421199" cy="421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404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D98B5EF-790D-4018-8FCB-D871EC656639}"/>
              </a:ext>
            </a:extLst>
          </p:cNvPr>
          <p:cNvSpPr/>
          <p:nvPr/>
        </p:nvSpPr>
        <p:spPr>
          <a:xfrm>
            <a:off x="6184768" y="4264755"/>
            <a:ext cx="5416308" cy="11084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3650" rtlCol="0" anchor="ctr" anchorCtr="0"/>
          <a:lstStyle/>
          <a:p>
            <a:pPr>
              <a:lnSpc>
                <a:spcPct val="150000"/>
              </a:lnSpc>
            </a:pPr>
            <a:r>
              <a:rPr lang="en-US" sz="1317" err="1">
                <a:solidFill>
                  <a:schemeClr val="bg1"/>
                </a:solidFill>
                <a:latin typeface="Gotham Light" pitchFamily="50" charset="0"/>
                <a:ea typeface="Arial" charset="0"/>
                <a:cs typeface="Gotham Light" pitchFamily="50" charset="0"/>
              </a:rPr>
              <a:t>bwcharity</a:t>
            </a:r>
            <a:endParaRPr lang="en-US" sz="1317">
              <a:solidFill>
                <a:schemeClr val="bg1"/>
              </a:solidFill>
              <a:latin typeface="Gotham Light" pitchFamily="50" charset="0"/>
              <a:ea typeface="Arial" charset="0"/>
              <a:cs typeface="Gotham Light" pitchFamily="50" charset="0"/>
            </a:endParaRPr>
          </a:p>
          <a:p>
            <a:pPr defTabSz="752520">
              <a:lnSpc>
                <a:spcPct val="150000"/>
              </a:lnSpc>
              <a:defRPr/>
            </a:pPr>
            <a:r>
              <a:rPr lang="en-US" sz="1317">
                <a:solidFill>
                  <a:schemeClr val="bg1"/>
                </a:solidFill>
                <a:latin typeface="Gotham Light" pitchFamily="50" charset="0"/>
                <a:ea typeface="Arial" charset="0"/>
                <a:cs typeface="Gotham Light" pitchFamily="50" charset="0"/>
              </a:rPr>
              <a:t>Bank Workers Charity</a:t>
            </a:r>
          </a:p>
          <a:p>
            <a:pPr>
              <a:lnSpc>
                <a:spcPct val="150000"/>
              </a:lnSpc>
            </a:pPr>
            <a:r>
              <a:rPr lang="en-US" sz="1317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sz="1317">
                <a:solidFill>
                  <a:schemeClr val="bg1"/>
                </a:solidFill>
                <a:latin typeface="Gotham Light" pitchFamily="50" charset="0"/>
                <a:ea typeface="Arial" charset="0"/>
                <a:cs typeface="Gotham Light" pitchFamily="50" charset="0"/>
              </a:rPr>
              <a:t>bwcharity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16E69-82D7-4330-AAEC-0D02CE14B32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3141" y="436218"/>
            <a:ext cx="11087935" cy="5290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290">
                <a:solidFill>
                  <a:srgbClr val="91268F"/>
                </a:solidFill>
                <a:latin typeface="Gotham Bold"/>
                <a:cs typeface="Arial" panose="020B0604020202020204" pitchFamily="34" charset="0"/>
              </a:rPr>
              <a:t>Contact BWC</a:t>
            </a:r>
            <a:endParaRPr lang="en-US" sz="3290">
              <a:solidFill>
                <a:srgbClr val="91268F"/>
              </a:solidFill>
              <a:latin typeface="Gotham Bold"/>
            </a:endParaRP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A74C05B7-1F26-461B-81FB-0CD15CD8C4D5}"/>
              </a:ext>
            </a:extLst>
          </p:cNvPr>
          <p:cNvSpPr/>
          <p:nvPr/>
        </p:nvSpPr>
        <p:spPr>
          <a:xfrm>
            <a:off x="578326" y="4264755"/>
            <a:ext cx="5606441" cy="1108408"/>
          </a:xfrm>
          <a:prstGeom prst="rect">
            <a:avLst/>
          </a:prstGeom>
          <a:solidFill>
            <a:srgbClr val="912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Gotham Light" pitchFamily="50" charset="0"/>
                <a:ea typeface="Arial" charset="0"/>
                <a:cs typeface="Gotham Light" pitchFamily="50" charset="0"/>
              </a:rPr>
              <a:t>www.bwcharity.org.uk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9D6FD0-947C-4500-A30D-5C8EDE956BE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7358" y="4368632"/>
            <a:ext cx="386290" cy="3862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805F2A-2DB9-471C-8B63-CE6D854A4EB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7358" y="4670724"/>
            <a:ext cx="386290" cy="3862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D59199-5B78-4930-927A-DAA282E6CD4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7358" y="4969566"/>
            <a:ext cx="386290" cy="3862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388349-E9ED-4E41-A440-E3987430C698}"/>
              </a:ext>
            </a:extLst>
          </p:cNvPr>
          <p:cNvSpPr txBox="1"/>
          <p:nvPr/>
        </p:nvSpPr>
        <p:spPr>
          <a:xfrm>
            <a:off x="661102" y="1859269"/>
            <a:ext cx="1603564" cy="31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58" b="1">
                <a:solidFill>
                  <a:srgbClr val="91278F"/>
                </a:solidFill>
                <a:latin typeface="Gotham Bold"/>
                <a:cs typeface="Arial" panose="020B0604020202020204" pitchFamily="34" charset="0"/>
              </a:rPr>
              <a:t>Call 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BADC48-483B-4004-8EB1-5D4AD9D2BB56}"/>
              </a:ext>
            </a:extLst>
          </p:cNvPr>
          <p:cNvSpPr txBox="1"/>
          <p:nvPr/>
        </p:nvSpPr>
        <p:spPr>
          <a:xfrm>
            <a:off x="2264667" y="1855772"/>
            <a:ext cx="4550905" cy="31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58" dirty="0">
                <a:solidFill>
                  <a:srgbClr val="8A7E76"/>
                </a:solidFill>
                <a:latin typeface="Gotham Light" pitchFamily="50" charset="0"/>
                <a:cs typeface="Gotham Light" pitchFamily="50" charset="0"/>
              </a:rPr>
              <a:t>0800 0234 834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1CEA9A-7FB3-4444-80FB-2A3ACF80A5F0}"/>
              </a:ext>
            </a:extLst>
          </p:cNvPr>
          <p:cNvSpPr txBox="1"/>
          <p:nvPr/>
        </p:nvSpPr>
        <p:spPr>
          <a:xfrm>
            <a:off x="661105" y="2975470"/>
            <a:ext cx="3199281" cy="31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58" b="1" dirty="0">
                <a:solidFill>
                  <a:srgbClr val="91278F"/>
                </a:solidFill>
                <a:latin typeface="Gotham Bold"/>
                <a:cs typeface="Arial" panose="020B0604020202020204" pitchFamily="34" charset="0"/>
              </a:rPr>
              <a:t>Send us a message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D00B14-0073-4F51-8012-F7CBC52040A8}"/>
              </a:ext>
            </a:extLst>
          </p:cNvPr>
          <p:cNvSpPr txBox="1"/>
          <p:nvPr/>
        </p:nvSpPr>
        <p:spPr>
          <a:xfrm>
            <a:off x="3559204" y="2988421"/>
            <a:ext cx="5416308" cy="31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58" dirty="0">
                <a:solidFill>
                  <a:srgbClr val="8A7E76"/>
                </a:solidFill>
                <a:latin typeface="Gotham Light" pitchFamily="50" charset="0"/>
                <a:cs typeface="Gotham Light" pitchFamily="50" charset="0"/>
                <a:hlinkClick r:id="rId7"/>
              </a:rPr>
              <a:t>https://www.bwcharity.org.uk/contact-us</a:t>
            </a:r>
            <a:endParaRPr lang="en-GB" sz="2058" dirty="0">
              <a:solidFill>
                <a:srgbClr val="8A7E76"/>
              </a:solidFill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DA0EBE-0EAC-47AC-B607-A1AE9F36FFDC}"/>
              </a:ext>
            </a:extLst>
          </p:cNvPr>
          <p:cNvSpPr txBox="1"/>
          <p:nvPr/>
        </p:nvSpPr>
        <p:spPr>
          <a:xfrm>
            <a:off x="653259" y="3523434"/>
            <a:ext cx="1603564" cy="31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58" b="1">
                <a:solidFill>
                  <a:srgbClr val="91278F"/>
                </a:solidFill>
                <a:latin typeface="Gotham Bold"/>
                <a:cs typeface="Arial" panose="020B0604020202020204" pitchFamily="34" charset="0"/>
              </a:rPr>
              <a:t>Email 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7131EF-ECC4-46BD-A0C2-27C906C35501}"/>
              </a:ext>
            </a:extLst>
          </p:cNvPr>
          <p:cNvSpPr txBox="1"/>
          <p:nvPr/>
        </p:nvSpPr>
        <p:spPr>
          <a:xfrm>
            <a:off x="2256823" y="3519935"/>
            <a:ext cx="4550905" cy="31669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2050" dirty="0">
                <a:solidFill>
                  <a:srgbClr val="8A7E76"/>
                </a:solidFill>
                <a:latin typeface="Gotham Light"/>
                <a:cs typeface="Gotham Light" pitchFamily="50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heena.kang@bwcharity.org.uk</a:t>
            </a:r>
            <a:endParaRPr lang="en-GB" sz="2050" dirty="0">
              <a:solidFill>
                <a:srgbClr val="8A7E76"/>
              </a:solidFill>
              <a:latin typeface="Gotham Light"/>
              <a:cs typeface="Gotham Light" pitchFamily="50" charset="0"/>
            </a:endParaRP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4CA973-FF2D-4441-8B98-26756F9F291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888928" y="4654809"/>
            <a:ext cx="367895" cy="36789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4733C07-F0D9-4A97-8807-911BB2587284}"/>
              </a:ext>
            </a:extLst>
          </p:cNvPr>
          <p:cNvSpPr txBox="1"/>
          <p:nvPr/>
        </p:nvSpPr>
        <p:spPr>
          <a:xfrm>
            <a:off x="661105" y="2423845"/>
            <a:ext cx="4310945" cy="31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58" b="1">
                <a:solidFill>
                  <a:srgbClr val="91278F"/>
                </a:solidFill>
                <a:latin typeface="Gotham Bold"/>
                <a:cs typeface="Arial" panose="020B0604020202020204" pitchFamily="34" charset="0"/>
              </a:rPr>
              <a:t>Talk to us via </a:t>
            </a:r>
            <a:r>
              <a:rPr lang="en-US" sz="2058" b="1" err="1">
                <a:solidFill>
                  <a:srgbClr val="91278F"/>
                </a:solidFill>
                <a:latin typeface="Gotham Bold"/>
                <a:cs typeface="Arial" panose="020B0604020202020204" pitchFamily="34" charset="0"/>
              </a:rPr>
              <a:t>LiveChat</a:t>
            </a:r>
            <a:endParaRPr lang="en-GB" sz="2058" b="1">
              <a:solidFill>
                <a:srgbClr val="8A7E76"/>
              </a:solidFill>
              <a:latin typeface="Gotham Bold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BDD6AA-2BC7-4617-BD4D-28407363FEC2}"/>
              </a:ext>
            </a:extLst>
          </p:cNvPr>
          <p:cNvSpPr txBox="1"/>
          <p:nvPr/>
        </p:nvSpPr>
        <p:spPr>
          <a:xfrm>
            <a:off x="3940527" y="2423845"/>
            <a:ext cx="4310945" cy="316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058">
                <a:solidFill>
                  <a:srgbClr val="8A7E76"/>
                </a:solidFill>
                <a:latin typeface="Gotham Light" pitchFamily="50" charset="0"/>
                <a:cs typeface="Gotham Light" pitchFamily="50" charset="0"/>
              </a:rPr>
              <a:t>(available on our website)</a:t>
            </a:r>
          </a:p>
        </p:txBody>
      </p:sp>
    </p:spTree>
    <p:extLst>
      <p:ext uri="{BB962C8B-B14F-4D97-AF65-F5344CB8AC3E}">
        <p14:creationId xmlns:p14="http://schemas.microsoft.com/office/powerpoint/2010/main" val="1298540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68EA57-B377-4028-9FE1-BFDF15F660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Online Support</a:t>
            </a: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96399E8D-29EB-4648-AC28-5E1EA29DC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47" y="2259686"/>
            <a:ext cx="1614089" cy="313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8B6FE1-C187-4695-919F-B393DE45C9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225" y="5698415"/>
            <a:ext cx="1614089" cy="3053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52BDFF-734A-457E-B8F4-77275DDF0143}"/>
              </a:ext>
            </a:extLst>
          </p:cNvPr>
          <p:cNvSpPr txBox="1"/>
          <p:nvPr/>
        </p:nvSpPr>
        <p:spPr>
          <a:xfrm>
            <a:off x="513141" y="1810980"/>
            <a:ext cx="2221985" cy="29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46" b="0" i="0" u="none" strike="noStrike" kern="1200" cap="none" spc="0" normalizeH="0" baseline="0" noProof="0">
                <a:ln>
                  <a:noFill/>
                </a:ln>
                <a:solidFill>
                  <a:srgbClr val="91278F"/>
                </a:solidFill>
                <a:effectLst/>
                <a:uLnTx/>
                <a:uFillTx/>
                <a:latin typeface="Gotham Medium" pitchFamily="50" charset="0"/>
                <a:ea typeface="+mn-ea"/>
                <a:cs typeface="Gotham Medium" pitchFamily="50" charset="0"/>
              </a:rPr>
              <a:t>Apps</a:t>
            </a:r>
          </a:p>
        </p:txBody>
      </p:sp>
      <p:pic>
        <p:nvPicPr>
          <p:cNvPr id="7" name="Picture 6">
            <a:hlinkClick r:id="rId6"/>
            <a:extLst>
              <a:ext uri="{FF2B5EF4-FFF2-40B4-BE49-F238E27FC236}">
                <a16:creationId xmlns:a16="http://schemas.microsoft.com/office/drawing/2014/main" id="{43EC69E3-CD5A-44FF-93F0-F60F49DAD3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0877" y="5698414"/>
            <a:ext cx="1859217" cy="305369"/>
          </a:xfrm>
          <a:prstGeom prst="rect">
            <a:avLst/>
          </a:prstGeom>
        </p:spPr>
      </p:pic>
      <p:pic>
        <p:nvPicPr>
          <p:cNvPr id="8" name="Picture 7">
            <a:hlinkClick r:id="rId8"/>
            <a:extLst>
              <a:ext uri="{FF2B5EF4-FFF2-40B4-BE49-F238E27FC236}">
                <a16:creationId xmlns:a16="http://schemas.microsoft.com/office/drawing/2014/main" id="{A9B6A979-AFB2-4164-9938-2E13973539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5126" y="2259686"/>
            <a:ext cx="1550720" cy="3137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E3A880-CC67-4F81-876C-93AE8781FE4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5600" y="2259686"/>
            <a:ext cx="3083627" cy="222550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C898D11-3108-40DA-906F-D4F7D288D258}"/>
              </a:ext>
            </a:extLst>
          </p:cNvPr>
          <p:cNvSpPr txBox="1"/>
          <p:nvPr/>
        </p:nvSpPr>
        <p:spPr>
          <a:xfrm>
            <a:off x="5633151" y="1810980"/>
            <a:ext cx="2717727" cy="29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46" b="0" i="0" u="none" strike="noStrike" kern="1200" cap="none" spc="0" normalizeH="0" baseline="0" noProof="0">
                <a:ln>
                  <a:noFill/>
                </a:ln>
                <a:solidFill>
                  <a:srgbClr val="91278F"/>
                </a:solidFill>
                <a:effectLst/>
                <a:uLnTx/>
                <a:uFillTx/>
                <a:latin typeface="Gotham Medium" pitchFamily="50" charset="0"/>
                <a:ea typeface="+mn-ea"/>
                <a:cs typeface="Gotham Medium" pitchFamily="50" charset="0"/>
              </a:rPr>
              <a:t>Guides and action plans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64D073-E7D8-4400-8B8C-49B81D417C5A}"/>
              </a:ext>
            </a:extLst>
          </p:cNvPr>
          <p:cNvGrpSpPr/>
          <p:nvPr/>
        </p:nvGrpSpPr>
        <p:grpSpPr>
          <a:xfrm>
            <a:off x="5715600" y="4769935"/>
            <a:ext cx="2411584" cy="341078"/>
            <a:chOff x="3097019" y="5958840"/>
            <a:chExt cx="4497778" cy="52087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0E3286D-BC77-4D85-BE04-131F3733A307}"/>
                </a:ext>
              </a:extLst>
            </p:cNvPr>
            <p:cNvSpPr/>
            <p:nvPr/>
          </p:nvSpPr>
          <p:spPr>
            <a:xfrm>
              <a:off x="3097019" y="5958840"/>
              <a:ext cx="4497778" cy="516767"/>
            </a:xfrm>
            <a:prstGeom prst="roundRect">
              <a:avLst>
                <a:gd name="adj" fmla="val 50000"/>
              </a:avLst>
            </a:prstGeom>
            <a:solidFill>
              <a:srgbClr val="9127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8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C24F0D-7B9D-411B-9962-88C9F189ADE4}"/>
                </a:ext>
              </a:extLst>
            </p:cNvPr>
            <p:cNvSpPr txBox="1"/>
            <p:nvPr/>
          </p:nvSpPr>
          <p:spPr>
            <a:xfrm>
              <a:off x="3396775" y="6075497"/>
              <a:ext cx="4066370" cy="40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6000" spc="-350">
                  <a:solidFill>
                    <a:srgbClr val="91278F"/>
                  </a:solidFill>
                  <a:latin typeface="Gotham Bold" pitchFamily="50" charset="0"/>
                  <a:cs typeface="Gotham Bold" pitchFamily="50" charset="0"/>
                </a:defRPr>
              </a:lvl1pPr>
            </a:lstStyle>
            <a:p>
              <a:pPr marL="0" marR="0" lvl="0" indent="0" algn="ct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otham Medium" pitchFamily="50" charset="0"/>
                  <a:ea typeface="+mn-ea"/>
                  <a:cs typeface="Gotham Medium" pitchFamily="50" charset="0"/>
                  <a:hlinkClick r:id="rId11"/>
                </a:rPr>
                <a:t>www.bwcharity.org.uk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 pitchFamily="50" charset="0"/>
                <a:ea typeface="+mn-ea"/>
                <a:cs typeface="Gotham Medium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137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5F407E96-BB8C-42EA-8472-A37A7F31EE48}"/>
              </a:ext>
            </a:extLst>
          </p:cNvPr>
          <p:cNvSpPr/>
          <p:nvPr/>
        </p:nvSpPr>
        <p:spPr>
          <a:xfrm>
            <a:off x="7818009" y="3876568"/>
            <a:ext cx="2248936" cy="20442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454374-ADD7-442C-90C8-6307CC5FEBB4}"/>
              </a:ext>
            </a:extLst>
          </p:cNvPr>
          <p:cNvSpPr/>
          <p:nvPr/>
        </p:nvSpPr>
        <p:spPr>
          <a:xfrm>
            <a:off x="5233355" y="1572542"/>
            <a:ext cx="4289319" cy="4289319"/>
          </a:xfrm>
          <a:prstGeom prst="ellipse">
            <a:avLst/>
          </a:prstGeom>
          <a:noFill/>
          <a:ln>
            <a:solidFill>
              <a:srgbClr val="912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BD9185C-FA01-4AB1-833B-1BBC7789B6D6}"/>
              </a:ext>
            </a:extLst>
          </p:cNvPr>
          <p:cNvSpPr/>
          <p:nvPr/>
        </p:nvSpPr>
        <p:spPr>
          <a:xfrm>
            <a:off x="277470" y="-1302266"/>
            <a:ext cx="5719092" cy="5719092"/>
          </a:xfrm>
          <a:prstGeom prst="ellipse">
            <a:avLst/>
          </a:prstGeom>
          <a:solidFill>
            <a:srgbClr val="91278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3278A-185E-476B-9A38-A2F31E139384}"/>
              </a:ext>
            </a:extLst>
          </p:cNvPr>
          <p:cNvSpPr txBox="1"/>
          <p:nvPr/>
        </p:nvSpPr>
        <p:spPr>
          <a:xfrm>
            <a:off x="1333421" y="451223"/>
            <a:ext cx="4029729" cy="282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We exist to</a:t>
            </a:r>
            <a:b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</a:br>
            <a:r>
              <a:rPr kumimoji="0" lang="en-GB" sz="3292" b="1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support</a:t>
            </a: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 the </a:t>
            </a:r>
            <a:r>
              <a:rPr kumimoji="0" lang="en-GB" sz="3292" b="1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health</a:t>
            </a: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 and </a:t>
            </a:r>
            <a:r>
              <a:rPr kumimoji="0" lang="en-GB" sz="3292" b="1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wellbeing</a:t>
            </a: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 of </a:t>
            </a:r>
            <a:r>
              <a:rPr kumimoji="0" lang="en-GB" sz="3292" b="1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current </a:t>
            </a: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and</a:t>
            </a:r>
            <a:r>
              <a:rPr kumimoji="0" lang="en-GB" sz="3292" b="1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 former</a:t>
            </a: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 </a:t>
            </a:r>
            <a:r>
              <a:rPr kumimoji="0" lang="en-GB" sz="3292" b="1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bank employees</a:t>
            </a: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, and their </a:t>
            </a:r>
            <a:r>
              <a:rPr kumimoji="0" lang="en-GB" sz="3292" b="1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families</a:t>
            </a:r>
            <a:r>
              <a:rPr kumimoji="0" lang="en-GB" sz="3292" b="0" i="0" u="none" strike="noStrike" kern="1200" cap="none" spc="-16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" panose="02000504050000020004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FFE3C4-D76F-436F-89BD-C4D4ADA8B53D}"/>
              </a:ext>
            </a:extLst>
          </p:cNvPr>
          <p:cNvSpPr/>
          <p:nvPr/>
        </p:nvSpPr>
        <p:spPr>
          <a:xfrm>
            <a:off x="6911658" y="489195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58124A6-F39F-47B6-B2DF-D39753792373}"/>
              </a:ext>
            </a:extLst>
          </p:cNvPr>
          <p:cNvSpPr/>
          <p:nvPr/>
        </p:nvSpPr>
        <p:spPr>
          <a:xfrm>
            <a:off x="7818008" y="3876568"/>
            <a:ext cx="2248936" cy="19849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DAD63A1-E3E1-43C7-BD5C-676FAC627B20}"/>
              </a:ext>
            </a:extLst>
          </p:cNvPr>
          <p:cNvSpPr/>
          <p:nvPr/>
        </p:nvSpPr>
        <p:spPr>
          <a:xfrm>
            <a:off x="4711566" y="3876572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B1CA280-42AE-4CBA-ACB3-8C71B4A0C455}"/>
              </a:ext>
            </a:extLst>
          </p:cNvPr>
          <p:cNvSpPr/>
          <p:nvPr/>
        </p:nvSpPr>
        <p:spPr>
          <a:xfrm>
            <a:off x="4711566" y="3876572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807A86-AAEF-42B1-9F5E-554EDCE55A22}"/>
              </a:ext>
            </a:extLst>
          </p:cNvPr>
          <p:cNvSpPr txBox="1"/>
          <p:nvPr/>
        </p:nvSpPr>
        <p:spPr>
          <a:xfrm>
            <a:off x="6991904" y="1739398"/>
            <a:ext cx="2056373" cy="3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4" b="1" i="0" u="none" strike="noStrike" kern="1200" cap="none" spc="-83" normalizeH="0" baseline="0" noProof="0" dirty="0">
                <a:ln>
                  <a:noFill/>
                </a:ln>
                <a:solidFill>
                  <a:srgbClr val="91278F"/>
                </a:solidFill>
                <a:effectLst/>
                <a:uLnTx/>
                <a:uFillTx/>
                <a:latin typeface="Gotham Medium" pitchFamily="50" charset="0"/>
                <a:cs typeface="Gotham Medium" pitchFamily="50" charset="0"/>
              </a:rPr>
              <a:t>Independent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BB8CC9-82AA-422D-A9B1-5EB241783583}"/>
              </a:ext>
            </a:extLst>
          </p:cNvPr>
          <p:cNvSpPr txBox="1"/>
          <p:nvPr/>
        </p:nvSpPr>
        <p:spPr>
          <a:xfrm>
            <a:off x="7118308" y="2084717"/>
            <a:ext cx="1835637" cy="639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0" i="0" u="none" strike="noStrike" kern="1200" cap="none" spc="0" normalizeH="0" baseline="0" noProof="0" dirty="0">
                <a:ln>
                  <a:noFill/>
                </a:ln>
                <a:solidFill>
                  <a:srgbClr val="333132"/>
                </a:solidFill>
                <a:effectLst/>
                <a:uLnTx/>
                <a:uFillTx/>
                <a:latin typeface="Gotham Light" pitchFamily="50" charset="0"/>
                <a:cs typeface="Gotham Light" pitchFamily="50" charset="0"/>
              </a:rPr>
              <a:t>We’re entirely independent of</a:t>
            </a:r>
            <a:br>
              <a:rPr kumimoji="0" lang="en-GB" sz="1481" b="0" i="0" u="none" strike="noStrike" kern="1200" cap="none" spc="0" normalizeH="0" baseline="0" noProof="0" dirty="0">
                <a:ln>
                  <a:noFill/>
                </a:ln>
                <a:solidFill>
                  <a:srgbClr val="333132"/>
                </a:solidFill>
                <a:effectLst/>
                <a:uLnTx/>
                <a:uFillTx/>
                <a:latin typeface="Gotham Light" pitchFamily="50" charset="0"/>
                <a:cs typeface="Gotham Light" pitchFamily="50" charset="0"/>
              </a:rPr>
            </a:br>
            <a:r>
              <a:rPr kumimoji="0" lang="en-GB" sz="1481" b="0" i="0" u="none" strike="noStrike" kern="1200" cap="none" spc="0" normalizeH="0" baseline="0" noProof="0" dirty="0">
                <a:ln>
                  <a:noFill/>
                </a:ln>
                <a:solidFill>
                  <a:srgbClr val="333132"/>
                </a:solidFill>
                <a:effectLst/>
                <a:uLnTx/>
                <a:uFillTx/>
                <a:latin typeface="Gotham Light" pitchFamily="50" charset="0"/>
                <a:cs typeface="Gotham Light" pitchFamily="50" charset="0"/>
              </a:rPr>
              <a:t>the banks.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8205E4-9617-4C1C-92FE-BABA96CF3A7C}"/>
              </a:ext>
            </a:extLst>
          </p:cNvPr>
          <p:cNvSpPr txBox="1"/>
          <p:nvPr/>
        </p:nvSpPr>
        <p:spPr>
          <a:xfrm>
            <a:off x="7961720" y="4266677"/>
            <a:ext cx="1961497" cy="65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4" b="1" i="0" u="none" strike="noStrike" kern="1200" cap="none" spc="-83" normalizeH="0" baseline="0" noProof="0" dirty="0">
                <a:ln>
                  <a:noFill/>
                </a:ln>
                <a:solidFill>
                  <a:srgbClr val="91278F"/>
                </a:solidFill>
                <a:effectLst/>
                <a:uLnTx/>
                <a:uFillTx/>
                <a:latin typeface="Gotham Medium" pitchFamily="50" charset="0"/>
                <a:cs typeface="Gotham Medium" pitchFamily="50" charset="0"/>
              </a:rPr>
              <a:t>Free &amp; Confidential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C253A5-D641-4CE0-A556-6CAE81B86BBE}"/>
              </a:ext>
            </a:extLst>
          </p:cNvPr>
          <p:cNvSpPr txBox="1"/>
          <p:nvPr/>
        </p:nvSpPr>
        <p:spPr>
          <a:xfrm>
            <a:off x="8024649" y="4943881"/>
            <a:ext cx="1835637" cy="639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0" i="0" u="none" strike="noStrike" kern="1200" cap="none" spc="0" normalizeH="0" baseline="0" noProof="0" dirty="0">
                <a:ln>
                  <a:noFill/>
                </a:ln>
                <a:solidFill>
                  <a:srgbClr val="333132"/>
                </a:solidFill>
                <a:effectLst/>
                <a:uLnTx/>
                <a:uFillTx/>
                <a:latin typeface="Gotham Light" pitchFamily="50" charset="0"/>
                <a:cs typeface="Gotham Light" pitchFamily="50" charset="0"/>
              </a:rPr>
              <a:t>Our services are free and confidential.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C2FB5C-2CE1-4008-AC5D-384D15DA06F3}"/>
              </a:ext>
            </a:extLst>
          </p:cNvPr>
          <p:cNvSpPr txBox="1"/>
          <p:nvPr/>
        </p:nvSpPr>
        <p:spPr>
          <a:xfrm>
            <a:off x="4720558" y="4357687"/>
            <a:ext cx="1961497" cy="65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4" b="1" i="0" u="none" strike="noStrike" kern="1200" cap="none" spc="-83" normalizeH="0" baseline="0" noProof="0" dirty="0">
                <a:ln>
                  <a:noFill/>
                </a:ln>
                <a:solidFill>
                  <a:srgbClr val="91278F"/>
                </a:solidFill>
                <a:effectLst/>
                <a:uLnTx/>
                <a:uFillTx/>
                <a:latin typeface="Gotham Medium" pitchFamily="50" charset="0"/>
                <a:cs typeface="Gotham Medium" pitchFamily="50" charset="0"/>
              </a:rPr>
              <a:t>Advice &amp; support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AF0F3-C8A1-4B03-B9EB-B0CC23725C24}"/>
              </a:ext>
            </a:extLst>
          </p:cNvPr>
          <p:cNvSpPr txBox="1"/>
          <p:nvPr/>
        </p:nvSpPr>
        <p:spPr>
          <a:xfrm>
            <a:off x="4720558" y="4991428"/>
            <a:ext cx="1961497" cy="639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0" i="0" u="none" strike="noStrike" kern="1200" cap="none" spc="0" normalizeH="0" baseline="0" noProof="0" dirty="0">
                <a:ln>
                  <a:noFill/>
                </a:ln>
                <a:solidFill>
                  <a:srgbClr val="333132"/>
                </a:solidFill>
                <a:effectLst/>
                <a:uLnTx/>
                <a:uFillTx/>
                <a:latin typeface="Gotham Light" pitchFamily="50" charset="0"/>
                <a:cs typeface="Gotham Light" pitchFamily="50" charset="0"/>
              </a:rPr>
              <a:t>We provide information, advice and support.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F64591-046B-45BB-B729-4CDD7FBE3A81}"/>
              </a:ext>
            </a:extLst>
          </p:cNvPr>
          <p:cNvSpPr txBox="1"/>
          <p:nvPr/>
        </p:nvSpPr>
        <p:spPr>
          <a:xfrm>
            <a:off x="5363150" y="3364802"/>
            <a:ext cx="4029729" cy="497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92" b="0" i="0" u="none" strike="noStrike" kern="1200" cap="none" spc="-206" normalizeH="0" baseline="0" noProof="0" dirty="0">
                <a:ln>
                  <a:noFill/>
                </a:ln>
                <a:solidFill>
                  <a:srgbClr val="91278F"/>
                </a:solidFill>
                <a:effectLst/>
                <a:uLnTx/>
                <a:uFillTx/>
                <a:latin typeface="Gotham Medium" pitchFamily="50" charset="0"/>
                <a:cs typeface="Gotham Medium" pitchFamily="50" charset="0"/>
              </a:rPr>
              <a:t>About us</a:t>
            </a:r>
          </a:p>
        </p:txBody>
      </p:sp>
    </p:spTree>
    <p:extLst>
      <p:ext uri="{BB962C8B-B14F-4D97-AF65-F5344CB8AC3E}">
        <p14:creationId xmlns:p14="http://schemas.microsoft.com/office/powerpoint/2010/main" val="307200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847BB6C-80D1-4AF1-993F-491ED96BE8EA}"/>
              </a:ext>
            </a:extLst>
          </p:cNvPr>
          <p:cNvSpPr/>
          <p:nvPr/>
        </p:nvSpPr>
        <p:spPr>
          <a:xfrm>
            <a:off x="3319419" y="4290715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D999FA0-F287-4CC6-A08C-121186F4C712}"/>
              </a:ext>
            </a:extLst>
          </p:cNvPr>
          <p:cNvSpPr/>
          <p:nvPr/>
        </p:nvSpPr>
        <p:spPr>
          <a:xfrm>
            <a:off x="3220477" y="516346"/>
            <a:ext cx="5773659" cy="5773659"/>
          </a:xfrm>
          <a:prstGeom prst="ellipse">
            <a:avLst/>
          </a:prstGeom>
          <a:solidFill>
            <a:srgbClr val="91278F"/>
          </a:solidFill>
          <a:ln>
            <a:solidFill>
              <a:srgbClr val="912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540FD08-5D12-4F5E-8EFC-99845B4568DB}"/>
              </a:ext>
            </a:extLst>
          </p:cNvPr>
          <p:cNvSpPr/>
          <p:nvPr/>
        </p:nvSpPr>
        <p:spPr>
          <a:xfrm>
            <a:off x="3237915" y="318361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4A04CB-DCB1-4DFD-AEE1-18354EC4B9FD}"/>
              </a:ext>
            </a:extLst>
          </p:cNvPr>
          <p:cNvSpPr txBox="1"/>
          <p:nvPr/>
        </p:nvSpPr>
        <p:spPr>
          <a:xfrm>
            <a:off x="3214787" y="631836"/>
            <a:ext cx="2300010" cy="94333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2304" b="1" spc="-83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br>
              <a:rPr lang="en-GB" sz="2304" b="1" spc="-8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304" b="1" spc="-83">
                <a:latin typeface="Arial" panose="020B0604020202020204" pitchFamily="34" charset="0"/>
                <a:cs typeface="Arial" panose="020B0604020202020204" pitchFamily="34" charset="0"/>
              </a:rPr>
              <a:t>&amp; mental wellbeing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175188-F6E7-4E68-B0B9-27CFACED74F0}"/>
              </a:ext>
            </a:extLst>
          </p:cNvPr>
          <p:cNvSpPr txBox="1"/>
          <p:nvPr/>
        </p:nvSpPr>
        <p:spPr>
          <a:xfrm>
            <a:off x="3462348" y="1575172"/>
            <a:ext cx="1835637" cy="639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1481" spc="0">
                <a:solidFill>
                  <a:srgbClr val="333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help support your physical and mental wellbeing.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92E2195-DCC2-4B45-97E1-F2E91A439803}"/>
              </a:ext>
            </a:extLst>
          </p:cNvPr>
          <p:cNvSpPr/>
          <p:nvPr/>
        </p:nvSpPr>
        <p:spPr>
          <a:xfrm>
            <a:off x="6561442" y="318361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898E8D-609E-4CD2-B669-06B47856F04D}"/>
              </a:ext>
            </a:extLst>
          </p:cNvPr>
          <p:cNvSpPr txBox="1"/>
          <p:nvPr/>
        </p:nvSpPr>
        <p:spPr>
          <a:xfrm>
            <a:off x="6675839" y="974428"/>
            <a:ext cx="2134539" cy="37600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2304" b="1" spc="-83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22E7A3-3BC7-447F-8B9E-9561A31CD7C9}"/>
              </a:ext>
            </a:extLst>
          </p:cNvPr>
          <p:cNvSpPr txBox="1"/>
          <p:nvPr/>
        </p:nvSpPr>
        <p:spPr>
          <a:xfrm>
            <a:off x="6785532" y="1333025"/>
            <a:ext cx="1835637" cy="821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1481" spc="0">
                <a:solidFill>
                  <a:srgbClr val="333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provide </a:t>
            </a:r>
          </a:p>
          <a:p>
            <a:pPr algn="ctr"/>
            <a:r>
              <a:rPr lang="en-GB" sz="1481" spc="0">
                <a:solidFill>
                  <a:srgbClr val="333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couples </a:t>
            </a:r>
          </a:p>
          <a:p>
            <a:pPr algn="ctr"/>
            <a:r>
              <a:rPr lang="en-GB" sz="1481" spc="0">
                <a:solidFill>
                  <a:srgbClr val="333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counselling and family therapy.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60FFE04-13D4-4EEA-9B3F-76BCD7E1954B}"/>
              </a:ext>
            </a:extLst>
          </p:cNvPr>
          <p:cNvSpPr/>
          <p:nvPr/>
        </p:nvSpPr>
        <p:spPr>
          <a:xfrm>
            <a:off x="5043275" y="4489840"/>
            <a:ext cx="2269240" cy="22692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B8841-A68E-4B91-9032-8F1E2E6B4E1D}"/>
              </a:ext>
            </a:extLst>
          </p:cNvPr>
          <p:cNvSpPr txBox="1"/>
          <p:nvPr/>
        </p:nvSpPr>
        <p:spPr>
          <a:xfrm>
            <a:off x="5205767" y="4974941"/>
            <a:ext cx="1979206" cy="65966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2304" b="1" spc="-83" dirty="0"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br>
              <a:rPr lang="en-GB" sz="2304" b="1" spc="-8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304" b="1" spc="-83" dirty="0">
                <a:latin typeface="Arial" panose="020B0604020202020204" pitchFamily="34" charset="0"/>
                <a:cs typeface="Arial" panose="020B0604020202020204" pitchFamily="34" charset="0"/>
              </a:rPr>
              <a:t>Advice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71782C-3DD5-4FF7-ADFF-5940908998ED}"/>
              </a:ext>
            </a:extLst>
          </p:cNvPr>
          <p:cNvSpPr txBox="1"/>
          <p:nvPr/>
        </p:nvSpPr>
        <p:spPr>
          <a:xfrm>
            <a:off x="5205767" y="5625001"/>
            <a:ext cx="1961497" cy="6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1481" spc="0" dirty="0">
                <a:solidFill>
                  <a:srgbClr val="333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provide access to a legal advice service.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85388C-F977-43E3-8509-2E875B33CA9F}"/>
              </a:ext>
            </a:extLst>
          </p:cNvPr>
          <p:cNvSpPr/>
          <p:nvPr/>
        </p:nvSpPr>
        <p:spPr>
          <a:xfrm>
            <a:off x="7337594" y="2958120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D56D1D-7160-4E16-8E39-E91B1E847C29}"/>
              </a:ext>
            </a:extLst>
          </p:cNvPr>
          <p:cNvSpPr txBox="1"/>
          <p:nvPr/>
        </p:nvSpPr>
        <p:spPr>
          <a:xfrm>
            <a:off x="7369384" y="3608756"/>
            <a:ext cx="2105218" cy="37600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2304" b="1" spc="-83" dirty="0">
                <a:latin typeface="Arial" panose="020B0604020202020204" pitchFamily="34" charset="0"/>
                <a:cs typeface="Arial" panose="020B0604020202020204" pitchFamily="34" charset="0"/>
              </a:rPr>
              <a:t>Carers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280037E-BA3F-4672-AD65-B8B964EF88AB}"/>
              </a:ext>
            </a:extLst>
          </p:cNvPr>
          <p:cNvSpPr/>
          <p:nvPr/>
        </p:nvSpPr>
        <p:spPr>
          <a:xfrm>
            <a:off x="2786501" y="2958120"/>
            <a:ext cx="2248936" cy="22489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21DE22-0C75-4180-B709-78AB927E4564}"/>
              </a:ext>
            </a:extLst>
          </p:cNvPr>
          <p:cNvSpPr txBox="1"/>
          <p:nvPr/>
        </p:nvSpPr>
        <p:spPr>
          <a:xfrm>
            <a:off x="7504175" y="3970849"/>
            <a:ext cx="1835637" cy="6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1481" spc="0" dirty="0">
                <a:solidFill>
                  <a:srgbClr val="333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support </a:t>
            </a:r>
          </a:p>
          <a:p>
            <a:pPr algn="ctr"/>
            <a:r>
              <a:rPr lang="en-GB" sz="1481" spc="0" dirty="0">
                <a:solidFill>
                  <a:srgbClr val="3331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and adult carers.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11D237-FD7B-44CD-9FD6-4110FD9000EA}"/>
              </a:ext>
            </a:extLst>
          </p:cNvPr>
          <p:cNvSpPr txBox="1"/>
          <p:nvPr/>
        </p:nvSpPr>
        <p:spPr>
          <a:xfrm>
            <a:off x="2874801" y="3355194"/>
            <a:ext cx="1892225" cy="658642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br>
              <a:rPr lang="en-GB" sz="2300" b="1" spc="-83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300" b="1" spc="-83" dirty="0">
                <a:latin typeface="Arial"/>
                <a:cs typeface="Arial"/>
              </a:rPr>
              <a:t>Grants</a:t>
            </a:r>
            <a:endParaRPr lang="en-GB" sz="2304" b="1" spc="-8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B43E9A-9339-4025-A85C-3B918A0F39EC}"/>
              </a:ext>
            </a:extLst>
          </p:cNvPr>
          <p:cNvSpPr txBox="1"/>
          <p:nvPr/>
        </p:nvSpPr>
        <p:spPr>
          <a:xfrm>
            <a:off x="2993143" y="3976524"/>
            <a:ext cx="1835637" cy="6278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1450" spc="0" dirty="0">
                <a:solidFill>
                  <a:srgbClr val="333132"/>
                </a:solidFill>
                <a:latin typeface="Arial"/>
                <a:cs typeface="Arial"/>
              </a:rPr>
              <a:t>We are able to </a:t>
            </a:r>
            <a:endParaRPr lang="en-US" dirty="0"/>
          </a:p>
          <a:p>
            <a:pPr algn="ctr"/>
            <a:r>
              <a:rPr lang="en-GB" sz="1450" spc="0" dirty="0">
                <a:solidFill>
                  <a:srgbClr val="333132"/>
                </a:solidFill>
                <a:latin typeface="Arial"/>
                <a:cs typeface="Arial"/>
              </a:rPr>
              <a:t>offer financial support.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0B28AE-01C4-4FA4-B963-A4A494D9550C}"/>
              </a:ext>
            </a:extLst>
          </p:cNvPr>
          <p:cNvSpPr txBox="1"/>
          <p:nvPr/>
        </p:nvSpPr>
        <p:spPr>
          <a:xfrm>
            <a:off x="4152873" y="2730630"/>
            <a:ext cx="4066112" cy="9962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 algn="ctr"/>
            <a:r>
              <a:rPr lang="en-GB" sz="3250" spc="-20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&amp;</a:t>
            </a:r>
            <a:br>
              <a:rPr lang="en-GB" sz="3250" spc="-206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950" spc="-20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</a:p>
        </p:txBody>
      </p:sp>
    </p:spTree>
    <p:extLst>
      <p:ext uri="{BB962C8B-B14F-4D97-AF65-F5344CB8AC3E}">
        <p14:creationId xmlns:p14="http://schemas.microsoft.com/office/powerpoint/2010/main" val="345061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 hidden="1">
            <a:extLst>
              <a:ext uri="{FF2B5EF4-FFF2-40B4-BE49-F238E27FC236}">
                <a16:creationId xmlns:a16="http://schemas.microsoft.com/office/drawing/2014/main" id="{85A94978-939C-4503-9D17-033B627F1933}"/>
              </a:ext>
            </a:extLst>
          </p:cNvPr>
          <p:cNvGrpSpPr/>
          <p:nvPr/>
        </p:nvGrpSpPr>
        <p:grpSpPr>
          <a:xfrm>
            <a:off x="4787858" y="2140277"/>
            <a:ext cx="2848069" cy="1767817"/>
            <a:chOff x="3756343" y="1767840"/>
            <a:chExt cx="3460774" cy="2594152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7B41B5D-D787-417F-8B91-9D93E959CE95}"/>
                </a:ext>
              </a:extLst>
            </p:cNvPr>
            <p:cNvCxnSpPr>
              <a:cxnSpLocks/>
            </p:cNvCxnSpPr>
            <p:nvPr/>
          </p:nvCxnSpPr>
          <p:spPr>
            <a:xfrm>
              <a:off x="3756343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BAC88B2-1F6F-42D1-AC77-59F2FD7B1722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17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 hidden="1">
            <a:extLst>
              <a:ext uri="{FF2B5EF4-FFF2-40B4-BE49-F238E27FC236}">
                <a16:creationId xmlns:a16="http://schemas.microsoft.com/office/drawing/2014/main" id="{372E6898-BB76-4B0C-BF35-530D6411D863}"/>
              </a:ext>
            </a:extLst>
          </p:cNvPr>
          <p:cNvSpPr txBox="1"/>
          <p:nvPr/>
        </p:nvSpPr>
        <p:spPr>
          <a:xfrm>
            <a:off x="2504808" y="2210411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26" name="TextBox 25" hidden="1">
            <a:extLst>
              <a:ext uri="{FF2B5EF4-FFF2-40B4-BE49-F238E27FC236}">
                <a16:creationId xmlns:a16="http://schemas.microsoft.com/office/drawing/2014/main" id="{39490F78-EB54-4F5D-BF88-48AACCEC0B88}"/>
              </a:ext>
            </a:extLst>
          </p:cNvPr>
          <p:cNvSpPr txBox="1"/>
          <p:nvPr/>
        </p:nvSpPr>
        <p:spPr>
          <a:xfrm>
            <a:off x="2504808" y="3146549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29" name="TextBox 28" hidden="1">
            <a:extLst>
              <a:ext uri="{FF2B5EF4-FFF2-40B4-BE49-F238E27FC236}">
                <a16:creationId xmlns:a16="http://schemas.microsoft.com/office/drawing/2014/main" id="{860AC64A-48EC-4DB3-AA14-71C0B4E8776F}"/>
              </a:ext>
            </a:extLst>
          </p:cNvPr>
          <p:cNvSpPr txBox="1"/>
          <p:nvPr/>
        </p:nvSpPr>
        <p:spPr>
          <a:xfrm>
            <a:off x="2504808" y="4051729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3CB7D-546F-4E8E-872B-F4A240E562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Gotham Bold"/>
              </a:rPr>
              <a:t>Different paths</a:t>
            </a:r>
          </a:p>
          <a:p>
            <a:endParaRPr lang="en-GB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1BA7BCF-E2AE-4DE5-B8DE-54AF1D34D6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3238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627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1A35A3-F916-45D2-AD45-6001BBAD4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94DF23-BD28-4D07-BB22-34E4F9E4D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323DAA-F2AE-4C1D-B606-1ADFBFEAB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B0F790-27A9-48C8-A20A-376C4BE7A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D052EE-D10F-46A2-9E26-0D641CD4A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77ABAF-B1D4-47F9-9517-9425C03C6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 hidden="1">
            <a:extLst>
              <a:ext uri="{FF2B5EF4-FFF2-40B4-BE49-F238E27FC236}">
                <a16:creationId xmlns:a16="http://schemas.microsoft.com/office/drawing/2014/main" id="{85A94978-939C-4503-9D17-033B627F1933}"/>
              </a:ext>
            </a:extLst>
          </p:cNvPr>
          <p:cNvGrpSpPr/>
          <p:nvPr/>
        </p:nvGrpSpPr>
        <p:grpSpPr>
          <a:xfrm>
            <a:off x="4787858" y="2140277"/>
            <a:ext cx="2848069" cy="1767817"/>
            <a:chOff x="3756343" y="1767840"/>
            <a:chExt cx="3460774" cy="2594152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7B41B5D-D787-417F-8B91-9D93E959CE95}"/>
                </a:ext>
              </a:extLst>
            </p:cNvPr>
            <p:cNvCxnSpPr>
              <a:cxnSpLocks/>
            </p:cNvCxnSpPr>
            <p:nvPr/>
          </p:nvCxnSpPr>
          <p:spPr>
            <a:xfrm>
              <a:off x="3756343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BAC88B2-1F6F-42D1-AC77-59F2FD7B1722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17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 hidden="1">
            <a:extLst>
              <a:ext uri="{FF2B5EF4-FFF2-40B4-BE49-F238E27FC236}">
                <a16:creationId xmlns:a16="http://schemas.microsoft.com/office/drawing/2014/main" id="{372E6898-BB76-4B0C-BF35-530D6411D863}"/>
              </a:ext>
            </a:extLst>
          </p:cNvPr>
          <p:cNvSpPr txBox="1"/>
          <p:nvPr/>
        </p:nvSpPr>
        <p:spPr>
          <a:xfrm>
            <a:off x="2504808" y="2210411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26" name="TextBox 25" hidden="1">
            <a:extLst>
              <a:ext uri="{FF2B5EF4-FFF2-40B4-BE49-F238E27FC236}">
                <a16:creationId xmlns:a16="http://schemas.microsoft.com/office/drawing/2014/main" id="{39490F78-EB54-4F5D-BF88-48AACCEC0B88}"/>
              </a:ext>
            </a:extLst>
          </p:cNvPr>
          <p:cNvSpPr txBox="1"/>
          <p:nvPr/>
        </p:nvSpPr>
        <p:spPr>
          <a:xfrm>
            <a:off x="2504808" y="3146549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29" name="TextBox 28" hidden="1">
            <a:extLst>
              <a:ext uri="{FF2B5EF4-FFF2-40B4-BE49-F238E27FC236}">
                <a16:creationId xmlns:a16="http://schemas.microsoft.com/office/drawing/2014/main" id="{860AC64A-48EC-4DB3-AA14-71C0B4E8776F}"/>
              </a:ext>
            </a:extLst>
          </p:cNvPr>
          <p:cNvSpPr txBox="1"/>
          <p:nvPr/>
        </p:nvSpPr>
        <p:spPr>
          <a:xfrm>
            <a:off x="2504808" y="4051729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3CB7D-546F-4E8E-872B-F4A240E562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Gotham Bold"/>
              </a:rPr>
              <a:t>Fertility treatment &amp; wellbeing</a:t>
            </a:r>
          </a:p>
          <a:p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0D62B2-C7B7-417A-ABCF-A862B585AEA6}"/>
              </a:ext>
            </a:extLst>
          </p:cNvPr>
          <p:cNvSpPr txBox="1"/>
          <p:nvPr/>
        </p:nvSpPr>
        <p:spPr>
          <a:xfrm>
            <a:off x="5412164" y="1609040"/>
            <a:ext cx="3002966" cy="1819960"/>
          </a:xfrm>
          <a:prstGeom prst="rect">
            <a:avLst/>
          </a:prstGeom>
          <a:noFill/>
          <a:ln>
            <a:solidFill>
              <a:srgbClr val="8CC63F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>
                <a:latin typeface="Gotham Bold"/>
              </a:rPr>
              <a:t>	</a:t>
            </a:r>
          </a:p>
          <a:p>
            <a:pPr algn="ctr"/>
            <a:r>
              <a:rPr lang="en-GB" b="1" dirty="0">
                <a:solidFill>
                  <a:srgbClr val="8CC63F"/>
                </a:solidFill>
                <a:latin typeface="Gotham Bold"/>
              </a:rPr>
              <a:t>Emotional</a:t>
            </a:r>
          </a:p>
          <a:p>
            <a:pPr algn="ctr"/>
            <a:endParaRPr lang="en-GB">
              <a:solidFill>
                <a:srgbClr val="91268F"/>
              </a:solidFill>
            </a:endParaRPr>
          </a:p>
          <a:p>
            <a:pPr algn="ctr"/>
            <a:r>
              <a:rPr lang="en-GB" sz="1800" kern="1200" dirty="0">
                <a:solidFill>
                  <a:srgbClr val="8CC63F"/>
                </a:solidFill>
                <a:latin typeface="Gotham Light" pitchFamily="50" charset="0"/>
                <a:cs typeface="Gotham Light" pitchFamily="50" charset="0"/>
              </a:rPr>
              <a:t>9 out of 10 people </a:t>
            </a:r>
            <a:br>
              <a:rPr lang="en-GB" sz="1800" kern="1200">
                <a:solidFill>
                  <a:srgbClr val="8CC63F"/>
                </a:solidFill>
                <a:latin typeface="Gotham Light" pitchFamily="50" charset="0"/>
                <a:cs typeface="Gotham Light" pitchFamily="50" charset="0"/>
              </a:rPr>
            </a:br>
            <a:r>
              <a:rPr lang="en-GB" sz="1800" kern="1200" dirty="0">
                <a:solidFill>
                  <a:srgbClr val="8CC63F"/>
                </a:solidFill>
                <a:latin typeface="Gotham Light" pitchFamily="50" charset="0"/>
                <a:cs typeface="Gotham Light" pitchFamily="50" charset="0"/>
              </a:rPr>
              <a:t>will experience mental health challenges.</a:t>
            </a:r>
            <a:endParaRPr lang="en-GB" dirty="0">
              <a:solidFill>
                <a:srgbClr val="8CC63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8C5F1D-55D4-4E2C-852B-2E774AB41D7B}"/>
              </a:ext>
            </a:extLst>
          </p:cNvPr>
          <p:cNvSpPr txBox="1"/>
          <p:nvPr/>
        </p:nvSpPr>
        <p:spPr>
          <a:xfrm>
            <a:off x="1706729" y="1643896"/>
            <a:ext cx="3056310" cy="1785104"/>
          </a:xfrm>
          <a:prstGeom prst="rect">
            <a:avLst/>
          </a:prstGeom>
          <a:solidFill>
            <a:srgbClr val="91268F"/>
          </a:solidFill>
          <a:ln>
            <a:solidFill>
              <a:srgbClr val="91268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Gotham Bold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Gotham Bold"/>
              </a:rPr>
              <a:t>Financial</a:t>
            </a:r>
          </a:p>
          <a:p>
            <a:pPr algn="ctr"/>
            <a:br>
              <a:rPr lang="en-GB" sz="2000" kern="1200" dirty="0">
                <a:solidFill>
                  <a:schemeClr val="bg1"/>
                </a:solidFill>
              </a:rPr>
            </a:br>
            <a:r>
              <a:rPr lang="en-GB" sz="1800" kern="1200" dirty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Not all treatment is funded by the NHS.</a:t>
            </a:r>
            <a:endParaRPr lang="en-GB" sz="2000" kern="1200" dirty="0">
              <a:solidFill>
                <a:schemeClr val="bg1"/>
              </a:solidFill>
              <a:latin typeface="Gotham Light" pitchFamily="50" charset="0"/>
              <a:cs typeface="Gotham Light" pitchFamily="50" charset="0"/>
            </a:endParaRPr>
          </a:p>
          <a:p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906567-E2AA-4E6C-B97D-E7F89ED7BD2D}"/>
              </a:ext>
            </a:extLst>
          </p:cNvPr>
          <p:cNvSpPr txBox="1"/>
          <p:nvPr/>
        </p:nvSpPr>
        <p:spPr>
          <a:xfrm>
            <a:off x="5412165" y="4082372"/>
            <a:ext cx="3002965" cy="1819959"/>
          </a:xfrm>
          <a:prstGeom prst="rect">
            <a:avLst/>
          </a:prstGeom>
          <a:solidFill>
            <a:srgbClr val="91268F"/>
          </a:solidFill>
          <a:ln>
            <a:solidFill>
              <a:srgbClr val="91268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b="1">
              <a:solidFill>
                <a:schemeClr val="bg1"/>
              </a:solidFill>
              <a:latin typeface="Gotham Bold"/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  <a:latin typeface="Gotham Bold"/>
              </a:rPr>
              <a:t>Physical</a:t>
            </a:r>
          </a:p>
          <a:p>
            <a:pPr algn="ctr"/>
            <a:endParaRPr lang="en-GB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Treatment may include self-administrating injections.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89DF40-DF98-4AAD-8723-21B79C2D8A99}"/>
              </a:ext>
            </a:extLst>
          </p:cNvPr>
          <p:cNvSpPr txBox="1"/>
          <p:nvPr/>
        </p:nvSpPr>
        <p:spPr>
          <a:xfrm>
            <a:off x="1706729" y="4082372"/>
            <a:ext cx="3056310" cy="1785104"/>
          </a:xfrm>
          <a:prstGeom prst="rect">
            <a:avLst/>
          </a:prstGeom>
          <a:solidFill>
            <a:schemeClr val="bg1"/>
          </a:solidFill>
          <a:ln>
            <a:solidFill>
              <a:srgbClr val="007DB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>
              <a:solidFill>
                <a:sysClr val="windowText" lastClr="000000"/>
              </a:solidFill>
              <a:latin typeface="Gotham Bold"/>
            </a:endParaRPr>
          </a:p>
          <a:p>
            <a:pPr algn="ctr"/>
            <a:r>
              <a:rPr lang="en-GB" b="1" dirty="0">
                <a:solidFill>
                  <a:srgbClr val="007DB8"/>
                </a:solidFill>
                <a:latin typeface="Gotham Bold"/>
              </a:rPr>
              <a:t>Social</a:t>
            </a:r>
          </a:p>
          <a:p>
            <a:pPr algn="ctr"/>
            <a:br>
              <a:rPr lang="en-GB" sz="2000" kern="1200">
                <a:solidFill>
                  <a:srgbClr val="91268F"/>
                </a:solidFill>
              </a:rPr>
            </a:br>
            <a:r>
              <a:rPr lang="en-GB" sz="1800" kern="1200" dirty="0">
                <a:solidFill>
                  <a:srgbClr val="007DB8"/>
                </a:solidFill>
                <a:latin typeface="Gotham Light" pitchFamily="50" charset="0"/>
                <a:cs typeface="Gotham Light" pitchFamily="50" charset="0"/>
              </a:rPr>
              <a:t>Common to feel withdrawn from society</a:t>
            </a:r>
            <a:r>
              <a:rPr lang="en-GB" sz="1800" kern="1200" dirty="0">
                <a:solidFill>
                  <a:srgbClr val="91268F"/>
                </a:solidFill>
                <a:latin typeface="Gotham Light" pitchFamily="50" charset="0"/>
                <a:cs typeface="Gotham Light" pitchFamily="50" charset="0"/>
              </a:rPr>
              <a:t>.</a:t>
            </a:r>
            <a:endParaRPr lang="en-GB" sz="2000" kern="1200" dirty="0">
              <a:solidFill>
                <a:srgbClr val="91268F"/>
              </a:solidFill>
              <a:latin typeface="Gotham Light" pitchFamily="50" charset="0"/>
              <a:cs typeface="Gotham Light" pitchFamily="50" charset="0"/>
            </a:endParaRPr>
          </a:p>
          <a:p>
            <a:endParaRPr lang="en-GB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5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8D1B5-CF70-4809-9971-82E9869EE1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Hidden experiences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C156185-EB25-45D5-AD2E-E56E7CC8BD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935410"/>
              </p:ext>
            </p:extLst>
          </p:nvPr>
        </p:nvGraphicFramePr>
        <p:xfrm>
          <a:off x="1833218" y="10017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832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D72480-CD71-4EB1-B036-B13045CA5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F19805-3533-4A36-BB23-09F0E5829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5625B5-F279-459A-B67F-99D6BA089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37E47-DE53-404A-A28F-3AD582634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 hidden="1">
            <a:extLst>
              <a:ext uri="{FF2B5EF4-FFF2-40B4-BE49-F238E27FC236}">
                <a16:creationId xmlns:a16="http://schemas.microsoft.com/office/drawing/2014/main" id="{85A94978-939C-4503-9D17-033B627F1933}"/>
              </a:ext>
            </a:extLst>
          </p:cNvPr>
          <p:cNvGrpSpPr/>
          <p:nvPr/>
        </p:nvGrpSpPr>
        <p:grpSpPr>
          <a:xfrm>
            <a:off x="4787858" y="2140277"/>
            <a:ext cx="2848069" cy="1767817"/>
            <a:chOff x="3756343" y="1767840"/>
            <a:chExt cx="3460774" cy="2594152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7B41B5D-D787-417F-8B91-9D93E959CE95}"/>
                </a:ext>
              </a:extLst>
            </p:cNvPr>
            <p:cNvCxnSpPr>
              <a:cxnSpLocks/>
            </p:cNvCxnSpPr>
            <p:nvPr/>
          </p:nvCxnSpPr>
          <p:spPr>
            <a:xfrm>
              <a:off x="3756343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BAC88B2-1F6F-42D1-AC77-59F2FD7B1722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17" y="1767840"/>
              <a:ext cx="0" cy="2594152"/>
            </a:xfrm>
            <a:prstGeom prst="line">
              <a:avLst/>
            </a:prstGeom>
            <a:ln w="3175">
              <a:solidFill>
                <a:srgbClr val="333132">
                  <a:alpha val="1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 hidden="1">
            <a:extLst>
              <a:ext uri="{FF2B5EF4-FFF2-40B4-BE49-F238E27FC236}">
                <a16:creationId xmlns:a16="http://schemas.microsoft.com/office/drawing/2014/main" id="{372E6898-BB76-4B0C-BF35-530D6411D863}"/>
              </a:ext>
            </a:extLst>
          </p:cNvPr>
          <p:cNvSpPr txBox="1"/>
          <p:nvPr/>
        </p:nvSpPr>
        <p:spPr>
          <a:xfrm>
            <a:off x="2504808" y="2210411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26" name="TextBox 25" hidden="1">
            <a:extLst>
              <a:ext uri="{FF2B5EF4-FFF2-40B4-BE49-F238E27FC236}">
                <a16:creationId xmlns:a16="http://schemas.microsoft.com/office/drawing/2014/main" id="{39490F78-EB54-4F5D-BF88-48AACCEC0B88}"/>
              </a:ext>
            </a:extLst>
          </p:cNvPr>
          <p:cNvSpPr txBox="1"/>
          <p:nvPr/>
        </p:nvSpPr>
        <p:spPr>
          <a:xfrm>
            <a:off x="2504808" y="3146549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29" name="TextBox 28" hidden="1">
            <a:extLst>
              <a:ext uri="{FF2B5EF4-FFF2-40B4-BE49-F238E27FC236}">
                <a16:creationId xmlns:a16="http://schemas.microsoft.com/office/drawing/2014/main" id="{860AC64A-48EC-4DB3-AA14-71C0B4E8776F}"/>
              </a:ext>
            </a:extLst>
          </p:cNvPr>
          <p:cNvSpPr txBox="1"/>
          <p:nvPr/>
        </p:nvSpPr>
        <p:spPr>
          <a:xfrm>
            <a:off x="2504808" y="4051729"/>
            <a:ext cx="6790370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Lorem ipsum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dolor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sit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amet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,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consectetuer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adipiscing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 </a:t>
            </a:r>
            <a:r>
              <a:rPr lang="en-GB" sz="1481" spc="0" dirty="0" err="1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elit</a:t>
            </a:r>
            <a:r>
              <a:rPr lang="en-GB" sz="1481" spc="0" dirty="0">
                <a:solidFill>
                  <a:srgbClr val="333132"/>
                </a:solidFill>
                <a:latin typeface="Gotham Light" pitchFamily="50" charset="0"/>
                <a:cs typeface="Gotham Light" pitchFamily="50" charset="0"/>
              </a:rPr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3CB7D-546F-4E8E-872B-F4A240E562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Gotham Bold"/>
              </a:rPr>
              <a:t>Pregnancy loss</a:t>
            </a:r>
          </a:p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69E5A6-B1AA-4549-88BC-B84D9255AF4E}"/>
              </a:ext>
            </a:extLst>
          </p:cNvPr>
          <p:cNvSpPr txBox="1"/>
          <p:nvPr/>
        </p:nvSpPr>
        <p:spPr>
          <a:xfrm>
            <a:off x="1223342" y="2140277"/>
            <a:ext cx="2411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91268F"/>
                </a:solidFill>
                <a:latin typeface="Gotham Bold"/>
                <a:cs typeface="Gotham Medium" pitchFamily="50" charset="0"/>
              </a:rPr>
              <a:t>Abortion</a:t>
            </a:r>
          </a:p>
          <a:p>
            <a:endParaRPr lang="en-GB" dirty="0">
              <a:latin typeface="Gotham Medium" pitchFamily="50" charset="0"/>
              <a:cs typeface="Gotham Medium" pitchFamily="50" charset="0"/>
            </a:endParaRPr>
          </a:p>
          <a:p>
            <a:r>
              <a:rPr lang="en-GB" dirty="0">
                <a:latin typeface="Gotham Medium" pitchFamily="50" charset="0"/>
                <a:cs typeface="Gotham Medium" pitchFamily="50" charset="0"/>
              </a:rPr>
              <a:t>1 in 3 UK women will have an abortion by 45.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742297-F8E9-4CC7-A7A7-377B22B05B8D}"/>
              </a:ext>
            </a:extLst>
          </p:cNvPr>
          <p:cNvSpPr txBox="1"/>
          <p:nvPr/>
        </p:nvSpPr>
        <p:spPr>
          <a:xfrm>
            <a:off x="4589361" y="2140277"/>
            <a:ext cx="2411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DB8"/>
                </a:solidFill>
                <a:latin typeface="Gotham Bold"/>
              </a:rPr>
              <a:t>Still birth</a:t>
            </a:r>
          </a:p>
          <a:p>
            <a:endParaRPr lang="en-GB"/>
          </a:p>
          <a:p>
            <a:r>
              <a:rPr lang="en-GB" sz="1800" dirty="0">
                <a:effectLst/>
                <a:latin typeface="Gotham Medium" pitchFamily="50" charset="0"/>
                <a:ea typeface="Calibri" panose="020F0502020204030204" pitchFamily="34" charset="0"/>
                <a:cs typeface="Gotham Medium" pitchFamily="50" charset="0"/>
              </a:rPr>
              <a:t>1 in 225 pregnancies </a:t>
            </a:r>
          </a:p>
          <a:p>
            <a:r>
              <a:rPr lang="en-GB" sz="1800" dirty="0">
                <a:effectLst/>
                <a:latin typeface="Gotham Medium" pitchFamily="50" charset="0"/>
                <a:ea typeface="Calibri" panose="020F0502020204030204" pitchFamily="34" charset="0"/>
                <a:cs typeface="Gotham Medium" pitchFamily="50" charset="0"/>
              </a:rPr>
              <a:t>in the UK, will be lost after 23 weeks gestation. </a:t>
            </a:r>
            <a:endParaRPr lang="en-GB" dirty="0">
              <a:latin typeface="Gotham Medium" pitchFamily="50" charset="0"/>
              <a:cs typeface="Gotham Medium" pitchFamily="50" charset="0"/>
            </a:endParaRPr>
          </a:p>
          <a:p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CEA315-8951-4E0E-9C79-C92F280800B4}"/>
              </a:ext>
            </a:extLst>
          </p:cNvPr>
          <p:cNvSpPr txBox="1"/>
          <p:nvPr/>
        </p:nvSpPr>
        <p:spPr>
          <a:xfrm>
            <a:off x="7955380" y="2140277"/>
            <a:ext cx="2411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8CC63F"/>
                </a:solidFill>
                <a:latin typeface="Gotham Bold"/>
              </a:rPr>
              <a:t>Miscarriage</a:t>
            </a:r>
          </a:p>
          <a:p>
            <a:endParaRPr lang="en-GB"/>
          </a:p>
          <a:p>
            <a:r>
              <a:rPr lang="en-GB" dirty="0">
                <a:latin typeface="Gotham Medium" pitchFamily="50" charset="0"/>
                <a:cs typeface="Gotham Medium" pitchFamily="50" charset="0"/>
              </a:rPr>
              <a:t>Affects 1 in 4 pregnancies, most occur in the first trimester.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76EEF38-77D7-492D-881D-D595C821996E}"/>
              </a:ext>
            </a:extLst>
          </p:cNvPr>
          <p:cNvGrpSpPr/>
          <p:nvPr/>
        </p:nvGrpSpPr>
        <p:grpSpPr>
          <a:xfrm>
            <a:off x="1079657" y="4350434"/>
            <a:ext cx="1793152" cy="914400"/>
            <a:chOff x="1080052" y="3986936"/>
            <a:chExt cx="1793152" cy="914400"/>
          </a:xfrm>
        </p:grpSpPr>
        <p:pic>
          <p:nvPicPr>
            <p:cNvPr id="8" name="Graphic 7" descr="Man with solid fill">
              <a:extLst>
                <a:ext uri="{FF2B5EF4-FFF2-40B4-BE49-F238E27FC236}">
                  <a16:creationId xmlns:a16="http://schemas.microsoft.com/office/drawing/2014/main" id="{1B36EE3E-A95A-4677-9126-5907AFF6DB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0052" y="3986936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Man with solid fill">
              <a:extLst>
                <a:ext uri="{FF2B5EF4-FFF2-40B4-BE49-F238E27FC236}">
                  <a16:creationId xmlns:a16="http://schemas.microsoft.com/office/drawing/2014/main" id="{FF42DAE3-2E1F-4248-A562-E2B64B5E8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19428" y="3986936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Man with solid fill">
              <a:extLst>
                <a:ext uri="{FF2B5EF4-FFF2-40B4-BE49-F238E27FC236}">
                  <a16:creationId xmlns:a16="http://schemas.microsoft.com/office/drawing/2014/main" id="{347F3595-9F84-4C0B-98C4-7FA7EF363A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958804" y="3986936"/>
              <a:ext cx="914400" cy="9144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421D1F-EE32-4A84-94A0-628949F4B448}"/>
              </a:ext>
            </a:extLst>
          </p:cNvPr>
          <p:cNvGrpSpPr/>
          <p:nvPr/>
        </p:nvGrpSpPr>
        <p:grpSpPr>
          <a:xfrm>
            <a:off x="7839057" y="4350434"/>
            <a:ext cx="2232528" cy="914400"/>
            <a:chOff x="3387951" y="4540934"/>
            <a:chExt cx="2232528" cy="9144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51190A2-6786-4235-B949-EB8B8983397E}"/>
                </a:ext>
              </a:extLst>
            </p:cNvPr>
            <p:cNvGrpSpPr/>
            <p:nvPr/>
          </p:nvGrpSpPr>
          <p:grpSpPr>
            <a:xfrm>
              <a:off x="3387951" y="4540934"/>
              <a:ext cx="1793152" cy="914400"/>
              <a:chOff x="1080052" y="3986936"/>
              <a:chExt cx="1793152" cy="914400"/>
            </a:xfrm>
          </p:grpSpPr>
          <p:pic>
            <p:nvPicPr>
              <p:cNvPr id="24" name="Graphic 23" descr="Man with solid fill">
                <a:extLst>
                  <a:ext uri="{FF2B5EF4-FFF2-40B4-BE49-F238E27FC236}">
                    <a16:creationId xmlns:a16="http://schemas.microsoft.com/office/drawing/2014/main" id="{2D2AE719-7BEC-4DE6-BA0B-732E8CEF52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080052" y="398693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5" name="Graphic 24" descr="Man with solid fill">
                <a:extLst>
                  <a:ext uri="{FF2B5EF4-FFF2-40B4-BE49-F238E27FC236}">
                    <a16:creationId xmlns:a16="http://schemas.microsoft.com/office/drawing/2014/main" id="{237D4B56-79DA-40C4-ABF7-15A63A0DCB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519428" y="398693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7" name="Graphic 26" descr="Man with solid fill">
                <a:extLst>
                  <a:ext uri="{FF2B5EF4-FFF2-40B4-BE49-F238E27FC236}">
                    <a16:creationId xmlns:a16="http://schemas.microsoft.com/office/drawing/2014/main" id="{01825866-A2FC-4C85-B39B-986ED1A815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958804" y="3986936"/>
                <a:ext cx="914400" cy="914400"/>
              </a:xfrm>
              <a:prstGeom prst="rect">
                <a:avLst/>
              </a:prstGeom>
            </p:spPr>
          </p:pic>
        </p:grpSp>
        <p:pic>
          <p:nvPicPr>
            <p:cNvPr id="14" name="Graphic 13" descr="Man with solid fill">
              <a:extLst>
                <a:ext uri="{FF2B5EF4-FFF2-40B4-BE49-F238E27FC236}">
                  <a16:creationId xmlns:a16="http://schemas.microsoft.com/office/drawing/2014/main" id="{94E56A9B-ABBC-413D-A1AB-CF57895B3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06079" y="4540934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aphic 21" descr="Pie chart with solid fill">
            <a:extLst>
              <a:ext uri="{FF2B5EF4-FFF2-40B4-BE49-F238E27FC236}">
                <a16:creationId xmlns:a16="http://schemas.microsoft.com/office/drawing/2014/main" id="{42F4C280-563A-4A2F-AC36-012A34DCB885}"/>
              </a:ext>
            </a:extLst>
          </p:cNvPr>
          <p:cNvGrpSpPr/>
          <p:nvPr/>
        </p:nvGrpSpPr>
        <p:grpSpPr>
          <a:xfrm>
            <a:off x="4997522" y="4540934"/>
            <a:ext cx="722947" cy="723900"/>
            <a:chOff x="4883108" y="4495404"/>
            <a:chExt cx="722947" cy="723900"/>
          </a:xfrm>
          <a:solidFill>
            <a:srgbClr val="000000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D6BD82B-FB42-4E99-AAB2-BFD6E060615E}"/>
                </a:ext>
              </a:extLst>
            </p:cNvPr>
            <p:cNvSpPr/>
            <p:nvPr/>
          </p:nvSpPr>
          <p:spPr>
            <a:xfrm>
              <a:off x="4883108" y="4495404"/>
              <a:ext cx="603885" cy="723900"/>
            </a:xfrm>
            <a:custGeom>
              <a:avLst/>
              <a:gdLst>
                <a:gd name="connsiteX0" fmla="*/ 342900 w 603885"/>
                <a:gd name="connsiteY0" fmla="*/ 0 h 723900"/>
                <a:gd name="connsiteX1" fmla="*/ 0 w 603885"/>
                <a:gd name="connsiteY1" fmla="*/ 361950 h 723900"/>
                <a:gd name="connsiteX2" fmla="*/ 361950 w 603885"/>
                <a:gd name="connsiteY2" fmla="*/ 723900 h 723900"/>
                <a:gd name="connsiteX3" fmla="*/ 603885 w 603885"/>
                <a:gd name="connsiteY3" fmla="*/ 630555 h 723900"/>
                <a:gd name="connsiteX4" fmla="*/ 342900 w 603885"/>
                <a:gd name="connsiteY4" fmla="*/ 369570 h 723900"/>
                <a:gd name="connsiteX5" fmla="*/ 342900 w 603885"/>
                <a:gd name="connsiteY5" fmla="*/ 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3885" h="723900">
                  <a:moveTo>
                    <a:pt x="342900" y="0"/>
                  </a:moveTo>
                  <a:cubicBezTo>
                    <a:pt x="152400" y="9525"/>
                    <a:pt x="0" y="16954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452438" y="723900"/>
                    <a:pt x="537210" y="691515"/>
                    <a:pt x="603885" y="630555"/>
                  </a:cubicBezTo>
                  <a:lnTo>
                    <a:pt x="342900" y="36957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58C7EB5-58D8-4C4C-91DF-0DA38AEBD2EA}"/>
                </a:ext>
              </a:extLst>
            </p:cNvPr>
            <p:cNvSpPr/>
            <p:nvPr/>
          </p:nvSpPr>
          <p:spPr>
            <a:xfrm>
              <a:off x="5264108" y="4495404"/>
              <a:ext cx="341947" cy="342900"/>
            </a:xfrm>
            <a:custGeom>
              <a:avLst/>
              <a:gdLst>
                <a:gd name="connsiteX0" fmla="*/ 0 w 341947"/>
                <a:gd name="connsiteY0" fmla="*/ 0 h 342900"/>
                <a:gd name="connsiteX1" fmla="*/ 0 w 341947"/>
                <a:gd name="connsiteY1" fmla="*/ 342900 h 342900"/>
                <a:gd name="connsiteX2" fmla="*/ 341948 w 341947"/>
                <a:gd name="connsiteY2" fmla="*/ 342900 h 342900"/>
                <a:gd name="connsiteX3" fmla="*/ 0 w 341947"/>
                <a:gd name="connsiteY3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947" h="342900">
                  <a:moveTo>
                    <a:pt x="0" y="0"/>
                  </a:moveTo>
                  <a:lnTo>
                    <a:pt x="0" y="342900"/>
                  </a:lnTo>
                  <a:lnTo>
                    <a:pt x="341948" y="342900"/>
                  </a:lnTo>
                  <a:cubicBezTo>
                    <a:pt x="332423" y="157163"/>
                    <a:pt x="184785" y="9525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BA82337-F397-4F11-9FB2-DEA0703C13BE}"/>
                </a:ext>
              </a:extLst>
            </p:cNvPr>
            <p:cNvSpPr/>
            <p:nvPr/>
          </p:nvSpPr>
          <p:spPr>
            <a:xfrm>
              <a:off x="5290777" y="4876404"/>
              <a:ext cx="315277" cy="222885"/>
            </a:xfrm>
            <a:custGeom>
              <a:avLst/>
              <a:gdLst>
                <a:gd name="connsiteX0" fmla="*/ 0 w 315277"/>
                <a:gd name="connsiteY0" fmla="*/ 0 h 222885"/>
                <a:gd name="connsiteX1" fmla="*/ 222885 w 315277"/>
                <a:gd name="connsiteY1" fmla="*/ 222885 h 222885"/>
                <a:gd name="connsiteX2" fmla="*/ 315278 w 315277"/>
                <a:gd name="connsiteY2" fmla="*/ 0 h 222885"/>
                <a:gd name="connsiteX3" fmla="*/ 0 w 315277"/>
                <a:gd name="connsiteY3" fmla="*/ 0 h 2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277" h="222885">
                  <a:moveTo>
                    <a:pt x="0" y="0"/>
                  </a:moveTo>
                  <a:lnTo>
                    <a:pt x="222885" y="222885"/>
                  </a:lnTo>
                  <a:cubicBezTo>
                    <a:pt x="279083" y="160973"/>
                    <a:pt x="311468" y="82868"/>
                    <a:pt x="31527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DB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114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7207F4-8297-45BF-B025-D217C5EFBCA2}"/>
              </a:ext>
            </a:extLst>
          </p:cNvPr>
          <p:cNvSpPr txBox="1"/>
          <p:nvPr/>
        </p:nvSpPr>
        <p:spPr>
          <a:xfrm>
            <a:off x="2092360" y="734075"/>
            <a:ext cx="7879776" cy="4983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“I was so </a:t>
            </a:r>
            <a:r>
              <a:rPr lang="en-GB" sz="3200" b="1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confused</a:t>
            </a:r>
            <a:r>
              <a:rPr lang="en-GB" sz="3200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 as to why my husband wasn't showing his grief the same way I did. </a:t>
            </a:r>
            <a:endParaRPr lang="en-GB" sz="3200" dirty="0">
              <a:latin typeface="Gotham Bol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solidFill>
                  <a:srgbClr val="91268F"/>
                </a:solidFill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Later, he told me he used to cry in the toilets </a:t>
            </a:r>
            <a:r>
              <a:rPr lang="en-GB" sz="3200" b="1" dirty="0">
                <a:solidFill>
                  <a:srgbClr val="91268F"/>
                </a:solidFill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at work </a:t>
            </a:r>
            <a:r>
              <a:rPr lang="en-GB" sz="3200" dirty="0">
                <a:solidFill>
                  <a:srgbClr val="91268F"/>
                </a:solidFill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or in the car on the driveway,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as he was so </a:t>
            </a:r>
            <a:r>
              <a:rPr lang="en-GB" sz="3200" b="1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heartbroken</a:t>
            </a:r>
            <a:r>
              <a:rPr lang="en-GB" sz="3200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 but felt he had to be </a:t>
            </a:r>
            <a:r>
              <a:rPr lang="en-GB" sz="3200" b="1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strong</a:t>
            </a:r>
            <a:r>
              <a:rPr lang="en-GB" sz="3200" dirty="0">
                <a:effectLst/>
                <a:latin typeface="Gotham Bold"/>
                <a:ea typeface="Calibri" panose="020F0502020204030204" pitchFamily="34" charset="0"/>
                <a:cs typeface="Times New Roman" panose="02020603050405020304" pitchFamily="18" charset="0"/>
              </a:rPr>
              <a:t> for me... That really upsets me even now.” </a:t>
            </a:r>
            <a:r>
              <a:rPr lang="en-GB" sz="1200" dirty="0">
                <a:effectLst/>
                <a:latin typeface="Gotham Light" pitchFamily="50" charset="0"/>
                <a:ea typeface="Calibri" panose="020F0502020204030204" pitchFamily="34" charset="0"/>
                <a:cs typeface="Gotham Light" pitchFamily="50" charset="0"/>
              </a:rPr>
              <a:t>Anonymous (Tommy’s Charity)</a:t>
            </a:r>
          </a:p>
        </p:txBody>
      </p:sp>
    </p:spTree>
    <p:extLst>
      <p:ext uri="{BB962C8B-B14F-4D97-AF65-F5344CB8AC3E}">
        <p14:creationId xmlns:p14="http://schemas.microsoft.com/office/powerpoint/2010/main" val="402090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E23C65-478C-4555-8C14-885C56DA7A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3141" y="437625"/>
            <a:ext cx="11087935" cy="529068"/>
          </a:xfrm>
        </p:spPr>
        <p:txBody>
          <a:bodyPr/>
          <a:lstStyle/>
          <a:p>
            <a:r>
              <a:rPr lang="en-US" dirty="0"/>
              <a:t>What can you do?</a:t>
            </a: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D364A4-E24A-451B-9D31-1169983AD89B}"/>
              </a:ext>
            </a:extLst>
          </p:cNvPr>
          <p:cNvSpPr/>
          <p:nvPr/>
        </p:nvSpPr>
        <p:spPr>
          <a:xfrm>
            <a:off x="277470" y="2490699"/>
            <a:ext cx="5719092" cy="5719092"/>
          </a:xfrm>
          <a:prstGeom prst="ellipse">
            <a:avLst/>
          </a:prstGeom>
          <a:solidFill>
            <a:srgbClr val="91278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2234D-5A5D-428E-A8B2-8C5D529661A5}"/>
              </a:ext>
            </a:extLst>
          </p:cNvPr>
          <p:cNvSpPr txBox="1"/>
          <p:nvPr/>
        </p:nvSpPr>
        <p:spPr>
          <a:xfrm>
            <a:off x="1041785" y="3663767"/>
            <a:ext cx="439783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4800" spc="-206" dirty="0">
                <a:solidFill>
                  <a:schemeClr val="bg1"/>
                </a:solidFill>
              </a:rPr>
              <a:t>Show you care</a:t>
            </a:r>
            <a:endParaRPr lang="en-GB" sz="3292" spc="-206" dirty="0">
              <a:solidFill>
                <a:schemeClr val="bg1"/>
              </a:solidFill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346E5B-EC7B-4DFC-85B0-9AB4EC2CB3AB}"/>
              </a:ext>
            </a:extLst>
          </p:cNvPr>
          <p:cNvSpPr/>
          <p:nvPr/>
        </p:nvSpPr>
        <p:spPr>
          <a:xfrm>
            <a:off x="6060719" y="-1560057"/>
            <a:ext cx="5719092" cy="5719092"/>
          </a:xfrm>
          <a:prstGeom prst="ellipse">
            <a:avLst/>
          </a:prstGeom>
          <a:noFill/>
          <a:ln w="28575">
            <a:solidFill>
              <a:srgbClr val="9127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CD619B-4073-4131-ADDA-EC8D45528C7B}"/>
              </a:ext>
            </a:extLst>
          </p:cNvPr>
          <p:cNvSpPr txBox="1"/>
          <p:nvPr/>
        </p:nvSpPr>
        <p:spPr>
          <a:xfrm>
            <a:off x="7974281" y="529675"/>
            <a:ext cx="492873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GB" sz="4800" spc="-206" dirty="0"/>
              <a:t>Avoid</a:t>
            </a:r>
            <a:endParaRPr lang="en-GB" sz="3200" spc="-206" dirty="0"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BC5341-FCBF-4148-9FDA-7BD28711A731}"/>
              </a:ext>
            </a:extLst>
          </p:cNvPr>
          <p:cNvSpPr txBox="1"/>
          <p:nvPr/>
        </p:nvSpPr>
        <p:spPr>
          <a:xfrm>
            <a:off x="6938935" y="1121209"/>
            <a:ext cx="4605205" cy="224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2400" spc="-164" dirty="0">
                <a:latin typeface="Gotham Light" pitchFamily="50" charset="0"/>
                <a:cs typeface="Gotham Light" pitchFamily="50" charset="0"/>
              </a:rPr>
              <a:t>You’ll get pregnant again.</a:t>
            </a:r>
          </a:p>
          <a:p>
            <a:pPr>
              <a:lnSpc>
                <a:spcPct val="150000"/>
              </a:lnSpc>
            </a:pPr>
            <a:r>
              <a:rPr lang="en-GB" sz="2400" spc="-164" dirty="0">
                <a:latin typeface="Gotham Light" pitchFamily="50" charset="0"/>
                <a:cs typeface="Gotham Light" pitchFamily="50" charset="0"/>
              </a:rPr>
              <a:t>Everything happens for a reason.</a:t>
            </a:r>
          </a:p>
          <a:p>
            <a:pPr>
              <a:lnSpc>
                <a:spcPct val="150000"/>
              </a:lnSpc>
            </a:pPr>
            <a:r>
              <a:rPr lang="en-GB" sz="2400" spc="-164" dirty="0">
                <a:latin typeface="Gotham Light" pitchFamily="50" charset="0"/>
                <a:cs typeface="Gotham Light" pitchFamily="50" charset="0"/>
              </a:rPr>
              <a:t>At least you weren’t too far along.</a:t>
            </a:r>
          </a:p>
          <a:p>
            <a:pPr>
              <a:lnSpc>
                <a:spcPct val="150000"/>
              </a:lnSpc>
            </a:pPr>
            <a:r>
              <a:rPr lang="en-GB" sz="2400" spc="-164" dirty="0">
                <a:latin typeface="Gotham Light" pitchFamily="50" charset="0"/>
                <a:cs typeface="Gotham Light" pitchFamily="50" charset="0"/>
              </a:rPr>
              <a:t>At least you got pregnant.</a:t>
            </a:r>
            <a:endParaRPr lang="en-GB" sz="2400" spc="-164" dirty="0">
              <a:latin typeface="GothamBold" pitchFamily="50" charset="0"/>
              <a:cs typeface="Gotham Light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3F96BD-E9C5-4104-8960-1F7DB9F2AF7E}"/>
              </a:ext>
            </a:extLst>
          </p:cNvPr>
          <p:cNvSpPr txBox="1"/>
          <p:nvPr/>
        </p:nvSpPr>
        <p:spPr>
          <a:xfrm>
            <a:off x="834412" y="4230066"/>
            <a:ext cx="4605205" cy="224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 spc="-350">
                <a:solidFill>
                  <a:srgbClr val="91278F"/>
                </a:solidFill>
                <a:latin typeface="Gotham Bold" pitchFamily="50" charset="0"/>
                <a:cs typeface="Gotham Bold" pitchFamily="50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2400" spc="-164" dirty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Listen.</a:t>
            </a:r>
          </a:p>
          <a:p>
            <a:pPr>
              <a:lnSpc>
                <a:spcPct val="150000"/>
              </a:lnSpc>
            </a:pPr>
            <a:r>
              <a:rPr lang="en-GB" sz="2400" spc="-164" dirty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Are okay? How are you?</a:t>
            </a:r>
          </a:p>
          <a:p>
            <a:pPr>
              <a:lnSpc>
                <a:spcPct val="150000"/>
              </a:lnSpc>
            </a:pPr>
            <a:r>
              <a:rPr lang="en-GB" sz="2400" spc="-164" dirty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In lieu of words, use actions.</a:t>
            </a:r>
          </a:p>
          <a:p>
            <a:pPr>
              <a:lnSpc>
                <a:spcPct val="150000"/>
              </a:lnSpc>
            </a:pPr>
            <a:r>
              <a:rPr lang="en-GB" sz="2400" spc="-164" dirty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Practical help.</a:t>
            </a:r>
            <a:endParaRPr lang="en-GB" sz="2400" spc="-164" dirty="0">
              <a:solidFill>
                <a:schemeClr val="bg1"/>
              </a:solidFill>
              <a:latin typeface="GothamBold" pitchFamily="50" charset="0"/>
              <a:cs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461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">
      <a:dk1>
        <a:srgbClr val="323030"/>
      </a:dk1>
      <a:lt1>
        <a:srgbClr val="FFFFFF"/>
      </a:lt1>
      <a:dk2>
        <a:srgbClr val="8A7E76"/>
      </a:dk2>
      <a:lt2>
        <a:srgbClr val="F3F3F3"/>
      </a:lt2>
      <a:accent1>
        <a:srgbClr val="8CC63F"/>
      </a:accent1>
      <a:accent2>
        <a:srgbClr val="008E54"/>
      </a:accent2>
      <a:accent3>
        <a:srgbClr val="91268E"/>
      </a:accent3>
      <a:accent4>
        <a:srgbClr val="47267F"/>
      </a:accent4>
      <a:accent5>
        <a:srgbClr val="1C1463"/>
      </a:accent5>
      <a:accent6>
        <a:srgbClr val="008DD0"/>
      </a:accent6>
      <a:hlink>
        <a:srgbClr val="00AAE5"/>
      </a:hlink>
      <a:folHlink>
        <a:srgbClr val="00AAE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WC again" id="{84236CE1-97D8-E945-9E9A-3CCC9EF99DC5}" vid="{EE6959EB-2CBC-624A-B266-8F300FBD80A9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ed68d5-2e31-43d3-b74e-0a3be99c4fd7" xsi:nil="true"/>
    <lcf76f155ced4ddcb4097134ff3c332f xmlns="90df7ade-51df-4017-a7e7-e7092d61cb8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16990504753445949D9A095196449D" ma:contentTypeVersion="16" ma:contentTypeDescription="Create a new document." ma:contentTypeScope="" ma:versionID="08527805f8fae147abc8888ce37592f9">
  <xsd:schema xmlns:xsd="http://www.w3.org/2001/XMLSchema" xmlns:xs="http://www.w3.org/2001/XMLSchema" xmlns:p="http://schemas.microsoft.com/office/2006/metadata/properties" xmlns:ns2="90df7ade-51df-4017-a7e7-e7092d61cb8d" xmlns:ns3="fced68d5-2e31-43d3-b74e-0a3be99c4fd7" targetNamespace="http://schemas.microsoft.com/office/2006/metadata/properties" ma:root="true" ma:fieldsID="e2c889f60f910c869553431e5decb6ac" ns2:_="" ns3:_="">
    <xsd:import namespace="90df7ade-51df-4017-a7e7-e7092d61cb8d"/>
    <xsd:import namespace="fced68d5-2e31-43d3-b74e-0a3be99c4f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f7ade-51df-4017-a7e7-e7092d61cb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be41c4-78b5-4b41-a273-e3a9d708f9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d68d5-2e31-43d3-b74e-0a3be99c4fd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7827a05-1aca-4b19-809f-1dc490e09a10}" ma:internalName="TaxCatchAll" ma:showField="CatchAllData" ma:web="fced68d5-2e31-43d3-b74e-0a3be99c4f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5DA944-1617-4FFA-95F8-7D9D6D91F7B7}">
  <ds:schemaRefs>
    <ds:schemaRef ds:uri="90df7ade-51df-4017-a7e7-e7092d61cb8d"/>
    <ds:schemaRef ds:uri="fced68d5-2e31-43d3-b74e-0a3be99c4fd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FC7F5A-AFF8-43D1-82A5-9E63262DFF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f7ade-51df-4017-a7e7-e7092d61cb8d"/>
    <ds:schemaRef ds:uri="fced68d5-2e31-43d3-b74e-0a3be99c4f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693955-6015-4B98-AEC8-63C85EF5EC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661</Words>
  <Application>Microsoft Office PowerPoint</Application>
  <PresentationFormat>Widescreen</PresentationFormat>
  <Paragraphs>141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Gotham</vt:lpstr>
      <vt:lpstr>Gotham Bold</vt:lpstr>
      <vt:lpstr>Gotham Book</vt:lpstr>
      <vt:lpstr>Gotham Light</vt:lpstr>
      <vt:lpstr>Gotham Medium</vt:lpstr>
      <vt:lpstr>GothamBold</vt:lpstr>
      <vt:lpstr>1_Office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bwcharity</dc:creator>
  <cp:lastModifiedBy>Heena Kang</cp:lastModifiedBy>
  <cp:revision>18</cp:revision>
  <dcterms:created xsi:type="dcterms:W3CDTF">2021-12-09T11:04:06Z</dcterms:created>
  <dcterms:modified xsi:type="dcterms:W3CDTF">2022-10-13T08:21:04Z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0x010100B616990504753445949D9A095196449D</vt:lpwstr>
  </property>
  <property fmtid="{D5CDD505-2E9C-101B-9397-08002B2CF9AE}" pid="3" name="MediaServiceImageTags">
    <vt:lpwstr/>
  </property>
</Properties>
</file>