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8" r:id="rId5"/>
    <p:sldId id="257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Helen (Group Colleague Relations)" initials="JH(CR" lastIdx="1" clrIdx="0">
    <p:extLst>
      <p:ext uri="{19B8F6BF-5375-455C-9EA6-DF929625EA0E}">
        <p15:presenceInfo xmlns:p15="http://schemas.microsoft.com/office/powerpoint/2012/main" userId="S::Helen.Johnson1@lloydsbanking.com::d2e1c38d-7e60-455d-8b8c-2341defdeb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23FC-EFF5-4EF3-83DE-F86BAC2E3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CFE29-61D4-430B-8690-A76AB6EE6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BD08A-2D35-4CCF-A45E-E2D28C1C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44E3-D913-475A-9576-A33AD7E1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B784-64CA-4E51-A31A-DB0BBF23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C2EE-27C4-4943-86DF-9A686127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285CF-FEE1-4F89-8B5E-CB4BAD237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7E42-9CB9-4E6B-B1AC-121EB707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BBF8B-6F6A-4971-8940-5885D66C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4E3C1-A7CE-4867-86DB-AFC12726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8ABCF-7505-4F65-B69A-359FA8C0E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C0514-ACCC-4F8C-99B6-CEF181FF3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EDA8-04AB-469B-B78F-E02D8181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AE3DF-978A-42C8-B272-62D08E5D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A22DF-1001-4F15-AD60-3199993B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8184-AF4A-40B3-B16F-45845EBA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A080F-7318-471E-9C24-F812D7321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B7262-896B-4DA8-9585-F1A539F1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7CF8-C37C-4CFD-8633-1B926FAC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83EE5-0DD2-4628-B135-18B340C4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9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5678F-715C-4683-9D3E-538274109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01005-D33F-4D38-B1C0-469CB5FE9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58564-18C5-4FC2-9127-CE6300BE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B31E-81D2-44B3-A117-4083C961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8EAEC-BAC7-4E35-9F60-C64B7C51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6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DD60-EFA1-4287-BCBB-C4B0CB8B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D35D-4B09-4033-A5C1-F27B48F04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8A4FB-72EA-4775-B408-022CE746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C884B-24A7-4FC1-A928-9AB76DEE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84E18-4414-4F9D-9CA2-6319C94B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89F42-D411-4A6C-89BB-B97FE102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3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2BF8-249D-435B-8693-F4B872170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C7EB5-C8C2-4695-9B9C-52BF98A1E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7E50E-E581-43D5-977C-3E9149C35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24277-CB4A-44CD-8336-D1824CE8D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709C6-3C91-4A89-A0DE-D0A98C011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49144-426D-4C97-8B9C-573C23A4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3ADEE-4A0A-4F37-9A12-946DEE3E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ACA22-EF8A-479C-B390-55ABC263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5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6246-7265-4650-834E-B28AB122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A0E87-A147-4BAB-AC50-69463B8C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8AA7D-B7DB-443C-BB30-A850F3ED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BA811-A04F-4EED-A2AE-E09BD577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0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E8F05-B989-45DC-A7D7-465B108F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BDCEA-C364-49FA-B108-E8ADD570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6A7B-840E-4D41-B06F-C001F857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1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60F2-969A-4976-A813-339982B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6AB0-01F1-4706-A655-E9A9E8157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D2665-95C3-418B-8765-17CE9EF6A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EFF93-8230-49F7-8189-AB096C9C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596DC-EC8C-47DD-B083-52E374DA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BEAEA-4A16-42CA-8AE9-24C1FFB39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2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E7D0F-84E6-467F-AD97-1CBB5F44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F66C9-21C5-4326-BDF2-61FB2FD71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F7E6C-A999-4482-99E2-C96B33515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6C1EE-850B-48D9-907D-F1AE10B0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8C644-D89C-4BF3-B42C-D051D995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DE050-EF7B-484D-9956-DCA2CB48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1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8F5E3-8151-468C-90B8-B0F2D693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DF661-7078-45B2-87A0-75A39C56E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C0C1-4E70-43DE-8C76-14FA605EF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EB64-010D-436D-B788-BCE301392F0C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ADC18-C1C4-4453-B4DC-28F774B7E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37F1F-136E-40E3-9CA1-2A0A3A621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77EE-AF89-4E85-BEA0-76CEDB5BC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471406052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A9BB58-905D-4DA4-B328-FE0E95556A8B}"/>
              </a:ext>
            </a:extLst>
          </p:cNvPr>
          <p:cNvSpPr txBox="1"/>
          <p:nvPr userDrawn="1"/>
        </p:nvSpPr>
        <p:spPr>
          <a:xfrm>
            <a:off x="0" y="55929"/>
            <a:ext cx="1681718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en-GB" sz="12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MSIPCMContentMarking" descr="{&quot;HashCode&quot;:471406052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497AAF86-C146-424E-8FE6-FB804214302E}"/>
              </a:ext>
            </a:extLst>
          </p:cNvPr>
          <p:cNvSpPr txBox="1"/>
          <p:nvPr userDrawn="1"/>
        </p:nvSpPr>
        <p:spPr>
          <a:xfrm>
            <a:off x="0" y="0"/>
            <a:ext cx="1681718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200">
                <a:solidFill>
                  <a:srgbClr val="0000FF"/>
                </a:solidFill>
                <a:latin typeface="Calibri" panose="020F0502020204030204" pitchFamily="34" charset="0"/>
              </a:rPr>
              <a:t>Classification: Limited</a:t>
            </a:r>
          </a:p>
        </p:txBody>
      </p:sp>
    </p:spTree>
    <p:extLst>
      <p:ext uri="{BB962C8B-B14F-4D97-AF65-F5344CB8AC3E}">
        <p14:creationId xmlns:p14="http://schemas.microsoft.com/office/powerpoint/2010/main" val="3906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mensions.co.uk/advice-centre/fibre-gui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mensions.co.uk/advice-centre/fibre-gui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loydsbanking.sharepoint.com/sites/Careerwear_Lloyds_Bank/Shared%20Documents/Forms/AllItems.aspx?id=%2Fsites%2FCareerwear%5FLloyds%5FBank%2FShared%20Documents%2FLloyds%5FLadies%5Fbrochure%2Epdf&amp;parent=%2Fsites%2FCareerwear%5FLloyds%5FBank%2FShared%20Docum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loydsbanking.sharepoint.com/sites/Careerwear_Halifax/Shared%20Documents/Forms/AllItems.aspx?id=%2Fsites%2FCareerwear%5FHalifax%2FShared%20Documents%2FHfx%5FLadies%5Fbrochure%2Epdf&amp;parent=%2Fsites%2FCareerwear%5FHalifax%2FShared%20Document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loydsbanking.sharepoint.com/sites/Careerwear_BoS/Shared%20Documents/Forms/AllItems.aspx?id=%2Fsites%2FCareerwear%5FBoS%2FShared%20Documents%2FBoS%5FLadies%5Fbrochure%2Epdf&amp;parent=%2Fsites%2FCareerwear%5FBoS%2FShared%20Document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F07E82-DF9C-40BC-AAD1-88BA293D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95" y="5114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Helping you to managing common menopause symptoms in branch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FED98-5106-46C0-B4A8-C6CBDDC608F8}"/>
              </a:ext>
            </a:extLst>
          </p:cNvPr>
          <p:cNvSpPr txBox="1"/>
          <p:nvPr/>
        </p:nvSpPr>
        <p:spPr>
          <a:xfrm>
            <a:off x="378195" y="1933336"/>
            <a:ext cx="6684563" cy="415498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uli"/>
              </a:rPr>
              <a:t>Remember you can order more uniform items and bigger sizes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Mul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Muli"/>
              </a:rPr>
              <a:t>Consider what fabric you wear to best meet your needs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Mul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Muli"/>
              </a:rPr>
              <a:t>We have a range fabrics </a:t>
            </a:r>
            <a:r>
              <a:rPr lang="en-GB" sz="2400" dirty="0">
                <a:solidFill>
                  <a:srgbClr val="000000"/>
                </a:solidFill>
                <a:latin typeface="Muli"/>
              </a:rPr>
              <a:t>available to keep you warm in the winter and cooler in the summer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Muli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000000"/>
                </a:solidFill>
                <a:latin typeface="Muli"/>
              </a:rPr>
              <a:t>We </a:t>
            </a:r>
            <a:r>
              <a:rPr lang="en-GB" sz="2400" dirty="0">
                <a:solidFill>
                  <a:srgbClr val="000000"/>
                </a:solidFill>
                <a:latin typeface="Muli"/>
              </a:rPr>
              <a:t>have enclosed our suggestions for those of you who want a more breathable option</a:t>
            </a:r>
            <a:endParaRPr lang="en-GB" sz="2400" b="0" i="0" dirty="0">
              <a:solidFill>
                <a:srgbClr val="000000"/>
              </a:solidFill>
              <a:effectLst/>
              <a:latin typeface="Mul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F228F9-7713-4EB6-9D70-68AABFE85E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014"/>
          <a:stretch/>
        </p:blipFill>
        <p:spPr>
          <a:xfrm>
            <a:off x="7469280" y="1933336"/>
            <a:ext cx="3727957" cy="386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1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F07E82-DF9C-40BC-AAD1-88BA293D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95" y="270272"/>
            <a:ext cx="10515600" cy="1325563"/>
          </a:xfrm>
        </p:spPr>
        <p:txBody>
          <a:bodyPr/>
          <a:lstStyle/>
          <a:p>
            <a:r>
              <a:rPr lang="en-GB" dirty="0"/>
              <a:t>A guide to the fabrics used in our uniforms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FED98-5106-46C0-B4A8-C6CBDDC608F8}"/>
              </a:ext>
            </a:extLst>
          </p:cNvPr>
          <p:cNvSpPr txBox="1"/>
          <p:nvPr/>
        </p:nvSpPr>
        <p:spPr>
          <a:xfrm>
            <a:off x="378195" y="1485961"/>
            <a:ext cx="11558166" cy="200054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effectLst/>
                <a:latin typeface="Muli"/>
                <a:ea typeface="Calibri" panose="020F0502020204030204" pitchFamily="34" charset="0"/>
              </a:rPr>
              <a:t>Polyester</a:t>
            </a:r>
            <a:endParaRPr lang="en-GB" sz="16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Polyester is an oil-based synthetic fibre and is the most widely used of all the man-made fibres. As such, it is the most common fibre used in corporate wear, due to its durability colour retention and strength.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Beneficial properties: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Polyester is the best wash-and-wear fibre, in that it is easy care, shrink resistant and quick drying. It maintains good stability and excellent colour retention.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Care considerations: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Polyester is not very breathable and if not cared for properly can have a tendency to have shiny appearance.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End of life possibilities: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In general, polyester is not biodegradable and therefore is not suitable for composting. However, polyester can be recycled into other end uses and can be  produced from recycled plastic bottles.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431721-AAC5-4B3C-BAE0-2096D73DB437}"/>
              </a:ext>
            </a:extLst>
          </p:cNvPr>
          <p:cNvSpPr txBox="1"/>
          <p:nvPr/>
        </p:nvSpPr>
        <p:spPr>
          <a:xfrm>
            <a:off x="378195" y="4029133"/>
            <a:ext cx="11558165" cy="200054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effectLst/>
                <a:latin typeface="Muli"/>
                <a:ea typeface="Calibri" panose="020F0502020204030204" pitchFamily="34" charset="0"/>
              </a:rPr>
              <a:t>Cotton</a:t>
            </a:r>
            <a:endParaRPr lang="en-GB" sz="16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Cotton is a natural fibre, with a near-white matt or dull appearance. Sustainable cotton is available and can be supplied via Better Cotton Initiative. Cotton is used in a range of our garments, due to its natural soft handle and breathability.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Beneficial properties: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Due to its natural properties, cotton is non-allergenic. It is also breathable, maintains its strength when wet, and has good abrasion resistance. It produces no static build up.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Care considerations: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Cotton is prone to becoming creased and therefore requires more ironing than fabrics produced from other fibres. It can take a long time to dry naturally. Colour retention and shrinkage also tends to not be as good as synthetic fibres.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End of life possibilities: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Cotton is biodegradable, but it can also be reused. Cutting room waste can be recycled back into fibre form for re-use.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0471ED-2151-45D4-8221-4299FD720F76}"/>
              </a:ext>
            </a:extLst>
          </p:cNvPr>
          <p:cNvSpPr txBox="1"/>
          <p:nvPr/>
        </p:nvSpPr>
        <p:spPr>
          <a:xfrm>
            <a:off x="8656320" y="6326737"/>
            <a:ext cx="343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 - </a:t>
            </a:r>
            <a:r>
              <a:rPr lang="en-GB" dirty="0">
                <a:hlinkClick r:id="rId2"/>
              </a:rPr>
              <a:t>Fibre Guide | Dimensions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4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F07E82-DF9C-40BC-AAD1-88BA293D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95" y="270272"/>
            <a:ext cx="10515600" cy="1325563"/>
          </a:xfrm>
        </p:spPr>
        <p:txBody>
          <a:bodyPr/>
          <a:lstStyle/>
          <a:p>
            <a:r>
              <a:rPr lang="en-GB" dirty="0"/>
              <a:t>A guide to the fabrics used in our uniforms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FED98-5106-46C0-B4A8-C6CBDDC608F8}"/>
              </a:ext>
            </a:extLst>
          </p:cNvPr>
          <p:cNvSpPr txBox="1"/>
          <p:nvPr/>
        </p:nvSpPr>
        <p:spPr>
          <a:xfrm>
            <a:off x="378195" y="1449138"/>
            <a:ext cx="11353800" cy="218521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effectLst/>
                <a:latin typeface="Muli"/>
                <a:ea typeface="Calibri" panose="020F0502020204030204" pitchFamily="34" charset="0"/>
              </a:rPr>
              <a:t>Wool</a:t>
            </a:r>
            <a:endParaRPr lang="en-GB" sz="16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Wool is a natural fibre, obtained predominantly from the fleece of sheep. The quality of wool can vary, depending on its source.</a:t>
            </a: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Although wool is versatile, it is mainly used in our suiting fabrics, as it offers good abrasion resistance and natural moisture wicking.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Beneficial properties: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Due to its good abrasion resistance, wool is generally resistant to pilling. It has excellent absorbency and is breathable. Wool is a natural insulator, which means that it will help to keep the wearer warm or cool as required. Wool has a soft handle and is crease resistant.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Care considerations: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Wool shrinks easily and on its own, can be a relatively weak fibre, although dry cleaning can prevent shrinkage from occurring. It is expensive to process and difficult to wash and care for, compared to synthetic fibres.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End of life possibilities: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Wool is a natural fibre, so is biodegradable. It can also be recycled</a:t>
            </a:r>
            <a:endParaRPr lang="en-GB" sz="1200" b="0" i="0" dirty="0">
              <a:effectLst/>
              <a:latin typeface="Mul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431721-AAC5-4B3C-BAE0-2096D73DB437}"/>
              </a:ext>
            </a:extLst>
          </p:cNvPr>
          <p:cNvSpPr txBox="1"/>
          <p:nvPr/>
        </p:nvSpPr>
        <p:spPr>
          <a:xfrm>
            <a:off x="378195" y="3997610"/>
            <a:ext cx="11353800" cy="163121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effectLst/>
                <a:latin typeface="Muli"/>
                <a:ea typeface="Calibri" panose="020F0502020204030204" pitchFamily="34" charset="0"/>
              </a:rPr>
              <a:t>Viscose</a:t>
            </a:r>
            <a:endParaRPr lang="en-GB" sz="16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Viscose is a regenerated cellulose fibre, which is strong, durable and comfortable and is ideal to mix with polyester for corporate wear fabrics.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Beneficial properties: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Viscose is soft to handle and has good drape properties. It is breathable and absorbent, which adds to its comfort.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Care considerations: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Viscose tends to be weak when wet and is prone to shrinking. Viscose can pill and snag more easily than other fibres and can have a shiny appearance.</a:t>
            </a:r>
          </a:p>
          <a:p>
            <a:r>
              <a:rPr lang="en-GB" sz="1200" b="1" dirty="0">
                <a:effectLst/>
                <a:latin typeface="Muli"/>
                <a:ea typeface="Calibri" panose="020F0502020204030204" pitchFamily="34" charset="0"/>
              </a:rPr>
              <a:t>End of life possibilities:</a:t>
            </a:r>
            <a:endParaRPr lang="en-GB" sz="1200" dirty="0">
              <a:effectLst/>
              <a:latin typeface="Muli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Muli"/>
                <a:ea typeface="Calibri" panose="020F0502020204030204" pitchFamily="34" charset="0"/>
              </a:rPr>
              <a:t>As it is 100% cellulose, viscose is biodegradable. It also has potential for reuse and remanufacture and should not be sent to landfill.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7A92CD-D960-43F0-AA29-B80546D11B8D}"/>
              </a:ext>
            </a:extLst>
          </p:cNvPr>
          <p:cNvSpPr txBox="1"/>
          <p:nvPr/>
        </p:nvSpPr>
        <p:spPr>
          <a:xfrm>
            <a:off x="8292110" y="6218396"/>
            <a:ext cx="343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 - </a:t>
            </a:r>
            <a:r>
              <a:rPr lang="en-GB" dirty="0">
                <a:hlinkClick r:id="rId2"/>
              </a:rPr>
              <a:t>Fibre Guide | Dimensions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26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F3E8A-3CC5-491D-9D80-DAB80C3E6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Full uniform brochure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800D90-3D04-49B9-866E-D60CC2093C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014"/>
          <a:stretch/>
        </p:blipFill>
        <p:spPr>
          <a:xfrm>
            <a:off x="8224" y="1642627"/>
            <a:ext cx="3727957" cy="38620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30218-E2DC-476A-B93C-BA46A4F12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44561"/>
            <a:ext cx="5301013" cy="39679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E89ACF-E196-412A-8769-A9F44BA982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122"/>
          <a:stretch/>
        </p:blipFill>
        <p:spPr>
          <a:xfrm>
            <a:off x="9834563" y="171820"/>
            <a:ext cx="1885950" cy="165380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056C0D8-6D4F-423E-8A6A-7C27F0EB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95" y="270272"/>
            <a:ext cx="10515600" cy="1325563"/>
          </a:xfrm>
        </p:spPr>
        <p:txBody>
          <a:bodyPr/>
          <a:lstStyle/>
          <a:p>
            <a:r>
              <a:rPr lang="en-GB" dirty="0"/>
              <a:t>Menopause friendly </a:t>
            </a:r>
            <a:r>
              <a:rPr lang="en-GB" dirty="0" err="1"/>
              <a:t>Careerwear</a:t>
            </a:r>
            <a:r>
              <a:rPr lang="en-GB" dirty="0"/>
              <a:t> –</a:t>
            </a:r>
            <a:br>
              <a:rPr lang="en-GB" dirty="0"/>
            </a:br>
            <a:r>
              <a:rPr lang="en-GB" dirty="0"/>
              <a:t>the more breathable fabric options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FB9C3D3-C801-452C-8888-0483BD685F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003"/>
          <a:stretch/>
        </p:blipFill>
        <p:spPr>
          <a:xfrm>
            <a:off x="3485382" y="2842212"/>
            <a:ext cx="3200400" cy="146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4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5FC0DBE-EAC8-4EDE-A8CC-A52EAB731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48" t="-1634" r="448" b="38299"/>
          <a:stretch/>
        </p:blipFill>
        <p:spPr>
          <a:xfrm>
            <a:off x="0" y="1453446"/>
            <a:ext cx="3933159" cy="427571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973F3-0AF0-4849-9C3E-B42A178EC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9677" cy="4351338"/>
          </a:xfrm>
        </p:spPr>
        <p:txBody>
          <a:bodyPr>
            <a:normAutofit lnSpcReduction="10000"/>
          </a:bodyPr>
          <a:lstStyle/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>
                <a:hlinkClick r:id="rId3"/>
              </a:rPr>
              <a:t>full uniform brochure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D3F2D2-5B9C-47B4-ABB2-F6A5811A6A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689"/>
          <a:stretch/>
        </p:blipFill>
        <p:spPr>
          <a:xfrm>
            <a:off x="5907832" y="1821583"/>
            <a:ext cx="5593369" cy="39732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84E8B6-18CD-46DB-9755-F1D4C2FEE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8640" y="145426"/>
            <a:ext cx="2186309" cy="154526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0AEDA84-F7BE-4058-A7F8-D0527AC5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320723"/>
            <a:ext cx="10515600" cy="1325563"/>
          </a:xfrm>
        </p:spPr>
        <p:txBody>
          <a:bodyPr/>
          <a:lstStyle/>
          <a:p>
            <a:r>
              <a:rPr lang="en-GB" dirty="0"/>
              <a:t>Menopause friendly </a:t>
            </a:r>
            <a:r>
              <a:rPr lang="en-GB" dirty="0" err="1"/>
              <a:t>Careerwear</a:t>
            </a:r>
            <a:r>
              <a:rPr lang="en-GB" dirty="0"/>
              <a:t> –</a:t>
            </a:r>
            <a:br>
              <a:rPr lang="en-GB" dirty="0"/>
            </a:br>
            <a:r>
              <a:rPr lang="en-GB" dirty="0"/>
              <a:t>the more breathable fabric options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1D81A1-7686-4FBD-B371-F5B7958B83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029" r="15179"/>
          <a:stretch/>
        </p:blipFill>
        <p:spPr>
          <a:xfrm>
            <a:off x="3418100" y="2838587"/>
            <a:ext cx="2706517" cy="207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1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6BC53FF-0AC1-4202-A0B3-278795ECAF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49"/>
          <a:stretch/>
        </p:blipFill>
        <p:spPr>
          <a:xfrm>
            <a:off x="5957426" y="1728206"/>
            <a:ext cx="5922575" cy="405773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95E41FC-CA71-46C0-8A5A-AB9332D94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60" y="5388471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en-GB" dirty="0">
              <a:hlinkClick r:id="rId3"/>
            </a:endParaRPr>
          </a:p>
          <a:p>
            <a:pPr algn="l"/>
            <a:r>
              <a:rPr lang="en-GB" dirty="0">
                <a:hlinkClick r:id="rId3"/>
              </a:rPr>
              <a:t>Full uniform brochure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A1F6BF-D1A3-4C13-9D6B-15C7440ABE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83" t="58122" r="23363"/>
          <a:stretch/>
        </p:blipFill>
        <p:spPr>
          <a:xfrm>
            <a:off x="3908609" y="2449142"/>
            <a:ext cx="2501101" cy="28719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1B1107-6595-496C-B35B-E4659C945F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6597" y="247649"/>
            <a:ext cx="1629189" cy="163555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60D8605-0995-4574-A1E4-F382F428604A}"/>
              </a:ext>
            </a:extLst>
          </p:cNvPr>
          <p:cNvSpPr txBox="1">
            <a:spLocks/>
          </p:cNvSpPr>
          <p:nvPr/>
        </p:nvSpPr>
        <p:spPr>
          <a:xfrm>
            <a:off x="226702" y="4026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Menopause friendly </a:t>
            </a:r>
            <a:r>
              <a:rPr lang="en-GB" dirty="0" err="1"/>
              <a:t>Careerwear</a:t>
            </a:r>
            <a:r>
              <a:rPr lang="en-GB" dirty="0"/>
              <a:t> –</a:t>
            </a:r>
            <a:br>
              <a:rPr lang="en-GB" dirty="0"/>
            </a:br>
            <a:r>
              <a:rPr lang="en-GB" dirty="0"/>
              <a:t>the more breathable fabric options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3F53E6-0E20-4039-AF58-2733626C18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84" t="10550" r="20167" b="41165"/>
          <a:stretch/>
        </p:blipFill>
        <p:spPr>
          <a:xfrm>
            <a:off x="574793" y="1529470"/>
            <a:ext cx="3233792" cy="405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3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721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Muli</vt:lpstr>
      <vt:lpstr>Office Theme</vt:lpstr>
      <vt:lpstr>Helping you to managing common menopause symptoms in branch </vt:lpstr>
      <vt:lpstr>A guide to the fabrics used in our uniforms </vt:lpstr>
      <vt:lpstr>A guide to the fabrics used in our uniforms </vt:lpstr>
      <vt:lpstr>Menopause friendly Careerwear – the more breathable fabric options</vt:lpstr>
      <vt:lpstr>Menopause friendly Careerwear – the more breathable fabric options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Menopause friendly Careerwear – the more breathable fabric options</dc:title>
  <dc:creator>Johnson, Helen (Group Colleague Relations)</dc:creator>
  <cp:lastModifiedBy>Paula Tegg</cp:lastModifiedBy>
  <cp:revision>8</cp:revision>
  <dcterms:created xsi:type="dcterms:W3CDTF">2022-02-10T12:46:56Z</dcterms:created>
  <dcterms:modified xsi:type="dcterms:W3CDTF">2022-07-21T13:37:05Z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c792f8-6d75-423a-9981-629281829092_Enabled">
    <vt:lpwstr>true</vt:lpwstr>
  </property>
  <property fmtid="{D5CDD505-2E9C-101B-9397-08002B2CF9AE}" pid="3" name="MSIP_Label_7bc792f8-6d75-423a-9981-629281829092_SetDate">
    <vt:lpwstr>2022-03-23T13:26:09Z</vt:lpwstr>
  </property>
  <property fmtid="{D5CDD505-2E9C-101B-9397-08002B2CF9AE}" pid="4" name="MSIP_Label_7bc792f8-6d75-423a-9981-629281829092_Method">
    <vt:lpwstr>Privileged</vt:lpwstr>
  </property>
  <property fmtid="{D5CDD505-2E9C-101B-9397-08002B2CF9AE}" pid="5" name="MSIP_Label_7bc792f8-6d75-423a-9981-629281829092_Name">
    <vt:lpwstr>7bc792f8-6d75-423a-9981-629281829092</vt:lpwstr>
  </property>
  <property fmtid="{D5CDD505-2E9C-101B-9397-08002B2CF9AE}" pid="6" name="MSIP_Label_7bc792f8-6d75-423a-9981-629281829092_SiteId">
    <vt:lpwstr>3ded2960-214a-46ff-8cf4-611f125e2398</vt:lpwstr>
  </property>
  <property fmtid="{D5CDD505-2E9C-101B-9397-08002B2CF9AE}" pid="7" name="MSIP_Label_7bc792f8-6d75-423a-9981-629281829092_ActionId">
    <vt:lpwstr>c4868eaa-f462-49ad-b22f-f8d3864a2088</vt:lpwstr>
  </property>
  <property fmtid="{D5CDD505-2E9C-101B-9397-08002B2CF9AE}" pid="8" name="MSIP_Label_7bc792f8-6d75-423a-9981-629281829092_ContentBits">
    <vt:lpwstr>1</vt:lpwstr>
  </property>
</Properties>
</file>